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3.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4.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5.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6.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7.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8.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9.xml" ContentType="application/vnd.openxmlformats-officedocument.theme+xml"/>
  <Override PartName="/ppt/slideLayouts/slideLayout22.xml" ContentType="application/vnd.openxmlformats-officedocument.presentationml.slideLayout+xml"/>
  <Override PartName="/ppt/theme/theme10.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11.xml" ContentType="application/vnd.openxmlformats-officedocument.theme+xml"/>
  <Override PartName="/ppt/slideLayouts/slideLayout26.xml" ContentType="application/vnd.openxmlformats-officedocument.presentationml.slideLayout+xml"/>
  <Override PartName="/ppt/theme/theme1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13.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14.xml" ContentType="application/vnd.openxmlformats-officedocument.theme+xml"/>
  <Override PartName="/ppt/theme/theme1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9" r:id="rId2"/>
    <p:sldMasterId id="2147483671" r:id="rId3"/>
    <p:sldMasterId id="2147483674" r:id="rId4"/>
    <p:sldMasterId id="2147483676" r:id="rId5"/>
    <p:sldMasterId id="2147483682" r:id="rId6"/>
    <p:sldMasterId id="2147483688" r:id="rId7"/>
    <p:sldMasterId id="2147483691" r:id="rId8"/>
    <p:sldMasterId id="2147483694" r:id="rId9"/>
    <p:sldMasterId id="2147483699" r:id="rId10"/>
    <p:sldMasterId id="2147483701" r:id="rId11"/>
    <p:sldMasterId id="2147483705" r:id="rId12"/>
    <p:sldMasterId id="2147483707" r:id="rId13"/>
    <p:sldMasterId id="2147483712" r:id="rId14"/>
  </p:sldMasterIdLst>
  <p:notesMasterIdLst>
    <p:notesMasterId r:id="rId74"/>
  </p:notesMasterIdLst>
  <p:sldIdLst>
    <p:sldId id="257" r:id="rId15"/>
    <p:sldId id="346" r:id="rId16"/>
    <p:sldId id="305" r:id="rId17"/>
    <p:sldId id="351" r:id="rId18"/>
    <p:sldId id="833" r:id="rId19"/>
    <p:sldId id="306" r:id="rId20"/>
    <p:sldId id="307" r:id="rId21"/>
    <p:sldId id="308" r:id="rId22"/>
    <p:sldId id="310" r:id="rId23"/>
    <p:sldId id="835" r:id="rId24"/>
    <p:sldId id="836" r:id="rId25"/>
    <p:sldId id="309" r:id="rId26"/>
    <p:sldId id="347" r:id="rId27"/>
    <p:sldId id="348" r:id="rId28"/>
    <p:sldId id="352" r:id="rId29"/>
    <p:sldId id="311" r:id="rId30"/>
    <p:sldId id="312" r:id="rId31"/>
    <p:sldId id="349" r:id="rId32"/>
    <p:sldId id="350" r:id="rId33"/>
    <p:sldId id="313" r:id="rId34"/>
    <p:sldId id="314" r:id="rId35"/>
    <p:sldId id="316" r:id="rId36"/>
    <p:sldId id="317" r:id="rId37"/>
    <p:sldId id="315" r:id="rId38"/>
    <p:sldId id="319" r:id="rId39"/>
    <p:sldId id="320" r:id="rId40"/>
    <p:sldId id="321" r:id="rId41"/>
    <p:sldId id="318" r:id="rId42"/>
    <p:sldId id="323" r:id="rId43"/>
    <p:sldId id="851" r:id="rId44"/>
    <p:sldId id="853" r:id="rId45"/>
    <p:sldId id="854" r:id="rId46"/>
    <p:sldId id="353" r:id="rId47"/>
    <p:sldId id="354" r:id="rId48"/>
    <p:sldId id="355" r:id="rId49"/>
    <p:sldId id="356" r:id="rId50"/>
    <p:sldId id="357" r:id="rId51"/>
    <p:sldId id="324" r:id="rId52"/>
    <p:sldId id="325" r:id="rId53"/>
    <p:sldId id="326" r:id="rId54"/>
    <p:sldId id="327" r:id="rId55"/>
    <p:sldId id="328" r:id="rId56"/>
    <p:sldId id="329" r:id="rId57"/>
    <p:sldId id="330" r:id="rId58"/>
    <p:sldId id="331" r:id="rId59"/>
    <p:sldId id="332" r:id="rId60"/>
    <p:sldId id="333" r:id="rId61"/>
    <p:sldId id="334" r:id="rId62"/>
    <p:sldId id="335" r:id="rId63"/>
    <p:sldId id="336" r:id="rId64"/>
    <p:sldId id="337" r:id="rId65"/>
    <p:sldId id="338" r:id="rId66"/>
    <p:sldId id="339" r:id="rId67"/>
    <p:sldId id="340" r:id="rId68"/>
    <p:sldId id="341" r:id="rId69"/>
    <p:sldId id="342" r:id="rId70"/>
    <p:sldId id="343" r:id="rId71"/>
    <p:sldId id="344" r:id="rId72"/>
    <p:sldId id="345" r:id="rId7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mer Kara" initials="OK"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191" autoAdjust="0"/>
    <p:restoredTop sz="72527" autoAdjust="0"/>
  </p:normalViewPr>
  <p:slideViewPr>
    <p:cSldViewPr snapToGrid="0">
      <p:cViewPr varScale="1">
        <p:scale>
          <a:sx n="90" d="100"/>
          <a:sy n="90" d="100"/>
        </p:scale>
        <p:origin x="1624" y="19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2.xml"/><Relationship Id="rId21" Type="http://schemas.openxmlformats.org/officeDocument/2006/relationships/slide" Target="slides/slide7.xml"/><Relationship Id="rId42" Type="http://schemas.openxmlformats.org/officeDocument/2006/relationships/slide" Target="slides/slide28.xml"/><Relationship Id="rId47" Type="http://schemas.openxmlformats.org/officeDocument/2006/relationships/slide" Target="slides/slide33.xml"/><Relationship Id="rId63" Type="http://schemas.openxmlformats.org/officeDocument/2006/relationships/slide" Target="slides/slide49.xml"/><Relationship Id="rId68" Type="http://schemas.openxmlformats.org/officeDocument/2006/relationships/slide" Target="slides/slide54.xml"/><Relationship Id="rId16" Type="http://schemas.openxmlformats.org/officeDocument/2006/relationships/slide" Target="slides/slide2.xml"/><Relationship Id="rId11" Type="http://schemas.openxmlformats.org/officeDocument/2006/relationships/slideMaster" Target="slideMasters/slideMaster11.xml"/><Relationship Id="rId24" Type="http://schemas.openxmlformats.org/officeDocument/2006/relationships/slide" Target="slides/slide10.xml"/><Relationship Id="rId32" Type="http://schemas.openxmlformats.org/officeDocument/2006/relationships/slide" Target="slides/slide18.xml"/><Relationship Id="rId37" Type="http://schemas.openxmlformats.org/officeDocument/2006/relationships/slide" Target="slides/slide23.xml"/><Relationship Id="rId40" Type="http://schemas.openxmlformats.org/officeDocument/2006/relationships/slide" Target="slides/slide26.xml"/><Relationship Id="rId45" Type="http://schemas.openxmlformats.org/officeDocument/2006/relationships/slide" Target="slides/slide31.xml"/><Relationship Id="rId53" Type="http://schemas.openxmlformats.org/officeDocument/2006/relationships/slide" Target="slides/slide39.xml"/><Relationship Id="rId58" Type="http://schemas.openxmlformats.org/officeDocument/2006/relationships/slide" Target="slides/slide44.xml"/><Relationship Id="rId66" Type="http://schemas.openxmlformats.org/officeDocument/2006/relationships/slide" Target="slides/slide52.xml"/><Relationship Id="rId74" Type="http://schemas.openxmlformats.org/officeDocument/2006/relationships/notesMaster" Target="notesMasters/notesMaster1.xml"/><Relationship Id="rId79" Type="http://schemas.openxmlformats.org/officeDocument/2006/relationships/tableStyles" Target="tableStyles.xml"/><Relationship Id="rId5" Type="http://schemas.openxmlformats.org/officeDocument/2006/relationships/slideMaster" Target="slideMasters/slideMaster5.xml"/><Relationship Id="rId61" Type="http://schemas.openxmlformats.org/officeDocument/2006/relationships/slide" Target="slides/slide47.xml"/><Relationship Id="rId19" Type="http://schemas.openxmlformats.org/officeDocument/2006/relationships/slide" Target="slides/slide5.xml"/><Relationship Id="rId14" Type="http://schemas.openxmlformats.org/officeDocument/2006/relationships/slideMaster" Target="slideMasters/slideMaster14.xml"/><Relationship Id="rId22" Type="http://schemas.openxmlformats.org/officeDocument/2006/relationships/slide" Target="slides/slide8.xml"/><Relationship Id="rId27" Type="http://schemas.openxmlformats.org/officeDocument/2006/relationships/slide" Target="slides/slide13.xml"/><Relationship Id="rId30" Type="http://schemas.openxmlformats.org/officeDocument/2006/relationships/slide" Target="slides/slide16.xml"/><Relationship Id="rId35" Type="http://schemas.openxmlformats.org/officeDocument/2006/relationships/slide" Target="slides/slide21.xml"/><Relationship Id="rId43" Type="http://schemas.openxmlformats.org/officeDocument/2006/relationships/slide" Target="slides/slide29.xml"/><Relationship Id="rId48" Type="http://schemas.openxmlformats.org/officeDocument/2006/relationships/slide" Target="slides/slide34.xml"/><Relationship Id="rId56" Type="http://schemas.openxmlformats.org/officeDocument/2006/relationships/slide" Target="slides/slide42.xml"/><Relationship Id="rId64" Type="http://schemas.openxmlformats.org/officeDocument/2006/relationships/slide" Target="slides/slide50.xml"/><Relationship Id="rId69" Type="http://schemas.openxmlformats.org/officeDocument/2006/relationships/slide" Target="slides/slide55.xml"/><Relationship Id="rId77" Type="http://schemas.openxmlformats.org/officeDocument/2006/relationships/viewProps" Target="viewProps.xml"/><Relationship Id="rId8" Type="http://schemas.openxmlformats.org/officeDocument/2006/relationships/slideMaster" Target="slideMasters/slideMaster8.xml"/><Relationship Id="rId51" Type="http://schemas.openxmlformats.org/officeDocument/2006/relationships/slide" Target="slides/slide37.xml"/><Relationship Id="rId72" Type="http://schemas.openxmlformats.org/officeDocument/2006/relationships/slide" Target="slides/slide5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3.xml"/><Relationship Id="rId25" Type="http://schemas.openxmlformats.org/officeDocument/2006/relationships/slide" Target="slides/slide11.xml"/><Relationship Id="rId33" Type="http://schemas.openxmlformats.org/officeDocument/2006/relationships/slide" Target="slides/slide19.xml"/><Relationship Id="rId38" Type="http://schemas.openxmlformats.org/officeDocument/2006/relationships/slide" Target="slides/slide24.xml"/><Relationship Id="rId46" Type="http://schemas.openxmlformats.org/officeDocument/2006/relationships/slide" Target="slides/slide32.xml"/><Relationship Id="rId59" Type="http://schemas.openxmlformats.org/officeDocument/2006/relationships/slide" Target="slides/slide45.xml"/><Relationship Id="rId67" Type="http://schemas.openxmlformats.org/officeDocument/2006/relationships/slide" Target="slides/slide53.xml"/><Relationship Id="rId20" Type="http://schemas.openxmlformats.org/officeDocument/2006/relationships/slide" Target="slides/slide6.xml"/><Relationship Id="rId41" Type="http://schemas.openxmlformats.org/officeDocument/2006/relationships/slide" Target="slides/slide27.xml"/><Relationship Id="rId54" Type="http://schemas.openxmlformats.org/officeDocument/2006/relationships/slide" Target="slides/slide40.xml"/><Relationship Id="rId62" Type="http://schemas.openxmlformats.org/officeDocument/2006/relationships/slide" Target="slides/slide48.xml"/><Relationship Id="rId70" Type="http://schemas.openxmlformats.org/officeDocument/2006/relationships/slide" Target="slides/slide56.xml"/><Relationship Id="rId75"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1.xml"/><Relationship Id="rId23" Type="http://schemas.openxmlformats.org/officeDocument/2006/relationships/slide" Target="slides/slide9.xml"/><Relationship Id="rId28" Type="http://schemas.openxmlformats.org/officeDocument/2006/relationships/slide" Target="slides/slide14.xml"/><Relationship Id="rId36" Type="http://schemas.openxmlformats.org/officeDocument/2006/relationships/slide" Target="slides/slide22.xml"/><Relationship Id="rId49" Type="http://schemas.openxmlformats.org/officeDocument/2006/relationships/slide" Target="slides/slide35.xml"/><Relationship Id="rId57" Type="http://schemas.openxmlformats.org/officeDocument/2006/relationships/slide" Target="slides/slide43.xml"/><Relationship Id="rId10" Type="http://schemas.openxmlformats.org/officeDocument/2006/relationships/slideMaster" Target="slideMasters/slideMaster10.xml"/><Relationship Id="rId31" Type="http://schemas.openxmlformats.org/officeDocument/2006/relationships/slide" Target="slides/slide17.xml"/><Relationship Id="rId44" Type="http://schemas.openxmlformats.org/officeDocument/2006/relationships/slide" Target="slides/slide30.xml"/><Relationship Id="rId52" Type="http://schemas.openxmlformats.org/officeDocument/2006/relationships/slide" Target="slides/slide38.xml"/><Relationship Id="rId60" Type="http://schemas.openxmlformats.org/officeDocument/2006/relationships/slide" Target="slides/slide46.xml"/><Relationship Id="rId65" Type="http://schemas.openxmlformats.org/officeDocument/2006/relationships/slide" Target="slides/slide51.xml"/><Relationship Id="rId73" Type="http://schemas.openxmlformats.org/officeDocument/2006/relationships/slide" Target="slides/slide59.xml"/><Relationship Id="rId78"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Master" Target="slideMasters/slideMaster13.xml"/><Relationship Id="rId18" Type="http://schemas.openxmlformats.org/officeDocument/2006/relationships/slide" Target="slides/slide4.xml"/><Relationship Id="rId39" Type="http://schemas.openxmlformats.org/officeDocument/2006/relationships/slide" Target="slides/slide25.xml"/><Relationship Id="rId34" Type="http://schemas.openxmlformats.org/officeDocument/2006/relationships/slide" Target="slides/slide20.xml"/><Relationship Id="rId50" Type="http://schemas.openxmlformats.org/officeDocument/2006/relationships/slide" Target="slides/slide36.xml"/><Relationship Id="rId55" Type="http://schemas.openxmlformats.org/officeDocument/2006/relationships/slide" Target="slides/slide41.xml"/><Relationship Id="rId76" Type="http://schemas.openxmlformats.org/officeDocument/2006/relationships/presProps" Target="presProps.xml"/><Relationship Id="rId7" Type="http://schemas.openxmlformats.org/officeDocument/2006/relationships/slideMaster" Target="slideMasters/slideMaster7.xml"/><Relationship Id="rId71" Type="http://schemas.openxmlformats.org/officeDocument/2006/relationships/slide" Target="slides/slide57.xml"/><Relationship Id="rId2" Type="http://schemas.openxmlformats.org/officeDocument/2006/relationships/slideMaster" Target="slideMasters/slideMaster2.xml"/><Relationship Id="rId29" Type="http://schemas.openxmlformats.org/officeDocument/2006/relationships/slide" Target="slides/slide15.xml"/></Relationships>
</file>

<file path=ppt/media/image1.png>
</file>

<file path=ppt/media/image10.jpeg>
</file>

<file path=ppt/media/image11.jpeg>
</file>

<file path=ppt/media/image12.png>
</file>

<file path=ppt/media/image13.png>
</file>

<file path=ppt/media/image2.png>
</file>

<file path=ppt/media/image3.png>
</file>

<file path=ppt/media/image31.jpeg>
</file>

<file path=ppt/media/image32.jpeg>
</file>

<file path=ppt/media/image4.jpeg>
</file>

<file path=ppt/media/image44.jpeg>
</file>

<file path=ppt/media/image46.jpeg>
</file>

<file path=ppt/media/image47.jpeg>
</file>

<file path=ppt/media/image48.jpeg>
</file>

<file path=ppt/media/image49.jpeg>
</file>

<file path=ppt/media/image50.jpeg>
</file>

<file path=ppt/media/image51.jpeg>
</file>

<file path=ppt/media/image52.jpeg>
</file>

<file path=ppt/media/image53.jpeg>
</file>

<file path=ppt/media/image54.jpeg>
</file>

<file path=ppt/media/image55.jpeg>
</file>

<file path=ppt/media/image56.jpeg>
</file>

<file path=ppt/media/image57.jpeg>
</file>

<file path=ppt/media/image58.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Cambria" panose="02040503050406030204" pitchFamily="18"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Cambria" panose="02040503050406030204" pitchFamily="18" charset="0"/>
              </a:defRPr>
            </a:lvl1pPr>
          </a:lstStyle>
          <a:p>
            <a:fld id="{64FFF67F-6AC4-4DB1-8BAB-A05EA3F102AD}" type="datetimeFigureOut">
              <a:rPr lang="en-US" smtClean="0"/>
              <a:pPr/>
              <a:t>12/29/19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Cambria" panose="02040503050406030204" pitchFamily="18"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Cambria" panose="02040503050406030204" pitchFamily="18" charset="0"/>
              </a:defRPr>
            </a:lvl1pPr>
          </a:lstStyle>
          <a:p>
            <a:fld id="{5F31DE9F-8A29-4744-97CD-5CF73C7CBC1E}" type="slidenum">
              <a:rPr lang="en-US" smtClean="0"/>
              <a:pPr/>
              <a:t>‹#›</a:t>
            </a:fld>
            <a:endParaRPr lang="en-US" dirty="0"/>
          </a:p>
        </p:txBody>
      </p:sp>
    </p:spTree>
    <p:extLst>
      <p:ext uri="{BB962C8B-B14F-4D97-AF65-F5344CB8AC3E}">
        <p14:creationId xmlns:p14="http://schemas.microsoft.com/office/powerpoint/2010/main" val="3810472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Cambria" panose="02040503050406030204" pitchFamily="18" charset="0"/>
        <a:ea typeface="+mn-ea"/>
        <a:cs typeface="+mn-cs"/>
      </a:defRPr>
    </a:lvl1pPr>
    <a:lvl2pPr marL="457200" algn="l" defTabSz="914400" rtl="0" eaLnBrk="1" latinLnBrk="0" hangingPunct="1">
      <a:defRPr sz="1200" b="0" i="0" kern="1200">
        <a:solidFill>
          <a:schemeClr val="tx1"/>
        </a:solidFill>
        <a:latin typeface="Cambria" panose="02040503050406030204" pitchFamily="18" charset="0"/>
        <a:ea typeface="+mn-ea"/>
        <a:cs typeface="+mn-cs"/>
      </a:defRPr>
    </a:lvl2pPr>
    <a:lvl3pPr marL="914400" algn="l" defTabSz="914400" rtl="0" eaLnBrk="1" latinLnBrk="0" hangingPunct="1">
      <a:defRPr sz="1200" b="0" i="0" kern="1200">
        <a:solidFill>
          <a:schemeClr val="tx1"/>
        </a:solidFill>
        <a:latin typeface="Cambria" panose="02040503050406030204" pitchFamily="18" charset="0"/>
        <a:ea typeface="+mn-ea"/>
        <a:cs typeface="+mn-cs"/>
      </a:defRPr>
    </a:lvl3pPr>
    <a:lvl4pPr marL="1371600" algn="l" defTabSz="914400" rtl="0" eaLnBrk="1" latinLnBrk="0" hangingPunct="1">
      <a:defRPr sz="1200" b="0" i="0" kern="1200">
        <a:solidFill>
          <a:schemeClr val="tx1"/>
        </a:solidFill>
        <a:latin typeface="Cambria" panose="02040503050406030204" pitchFamily="18" charset="0"/>
        <a:ea typeface="+mn-ea"/>
        <a:cs typeface="+mn-cs"/>
      </a:defRPr>
    </a:lvl4pPr>
    <a:lvl5pPr marL="1828800" algn="l" defTabSz="914400" rtl="0" eaLnBrk="1" latinLnBrk="0" hangingPunct="1">
      <a:defRPr sz="1200" b="0" i="0" kern="1200">
        <a:solidFill>
          <a:schemeClr val="tx1"/>
        </a:solidFill>
        <a:latin typeface="Cambria" panose="020405030504060302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27454195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3" name="Notes Placeholder 2"/>
          <p:cNvSpPr>
            <a:spLocks noGrp="1"/>
          </p:cNvSpPr>
          <p:nvPr>
            <p:ph type="body" idx="1"/>
          </p:nvPr>
        </p:nvSpPr>
        <p:spPr/>
        <p:txBody>
          <a:bodyPr/>
          <a:lstStyle/>
          <a:p>
            <a:pPr>
              <a:defRPr/>
            </a:pPr>
            <a:r>
              <a:rPr lang="en-US" altLang="en-US" b="1" i="1" dirty="0"/>
              <a:t>Real-world</a:t>
            </a:r>
            <a:r>
              <a:rPr lang="en-US" altLang="en-US" b="1" i="1" baseline="0" dirty="0"/>
              <a:t> example</a:t>
            </a:r>
            <a:r>
              <a:rPr lang="en-US" altLang="en-US" b="1" i="1" dirty="0"/>
              <a:t>: </a:t>
            </a:r>
            <a:r>
              <a:rPr lang="en-US" dirty="0"/>
              <a:t>Price Discrimination Gone Wrong (See Tip #397)</a:t>
            </a:r>
          </a:p>
          <a:p>
            <a:pPr>
              <a:defRPr/>
            </a:pPr>
            <a:endParaRPr lang="en-US" altLang="en-US" b="1" i="1" dirty="0"/>
          </a:p>
          <a:p>
            <a:pPr>
              <a:defRPr/>
            </a:pPr>
            <a:r>
              <a:rPr lang="en-US" altLang="en-US" b="0" i="0" dirty="0"/>
              <a:t>[Wayne </a:t>
            </a:r>
            <a:r>
              <a:rPr lang="en-US" altLang="en-US" b="0" i="0" dirty="0" err="1"/>
              <a:t>Geerling</a:t>
            </a:r>
            <a:r>
              <a:rPr lang="en-US" altLang="en-US" b="0" i="0" dirty="0"/>
              <a:t>]</a:t>
            </a:r>
          </a:p>
        </p:txBody>
      </p:sp>
    </p:spTree>
    <p:extLst>
      <p:ext uri="{BB962C8B-B14F-4D97-AF65-F5344CB8AC3E}">
        <p14:creationId xmlns:p14="http://schemas.microsoft.com/office/powerpoint/2010/main" val="37874486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945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ea typeface="MS PGothic" charset="0"/>
                <a:cs typeface="MS PGothic" charset="0"/>
              </a:rPr>
              <a:t>Price discrimination is the practice of charging different (marginal) prices to different consumers for the same economic good. These price differences cannot be explained by the difference in marginal cost of making the goods available for the various consumers.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C303A8-D748-4760-BE6E-6B116A171C0C}" type="slidenum">
              <a:rPr lang="en-US" altLang="en-US">
                <a:solidFill>
                  <a:srgbClr val="000000"/>
                </a:solidFill>
              </a:rPr>
              <a:pPr/>
              <a:t>14</a:t>
            </a:fld>
            <a:endParaRPr lang="en-US" altLang="en-US" dirty="0">
              <a:solidFill>
                <a:srgbClr val="000000"/>
              </a:solidFill>
            </a:endParaRPr>
          </a:p>
        </p:txBody>
      </p:sp>
      <p:sp>
        <p:nvSpPr>
          <p:cNvPr id="186370" name="Rectangle 2"/>
          <p:cNvSpPr>
            <a:spLocks noGrp="1" noRot="1" noChangeAspect="1" noChangeArrowheads="1" noTextEdit="1"/>
          </p:cNvSpPr>
          <p:nvPr>
            <p:ph type="sldImg"/>
          </p:nvPr>
        </p:nvSpPr>
        <p:spPr>
          <a:xfrm>
            <a:off x="685800" y="1143000"/>
            <a:ext cx="5486400" cy="3086100"/>
          </a:xfrm>
          <a:ln/>
        </p:spPr>
      </p:sp>
      <p:sp>
        <p:nvSpPr>
          <p:cNvPr id="186371" name="Rectangle 3"/>
          <p:cNvSpPr>
            <a:spLocks noGrp="1" noChangeArrowheads="1"/>
          </p:cNvSpPr>
          <p:nvPr>
            <p:ph type="body" idx="1"/>
          </p:nvPr>
        </p:nvSpPr>
        <p:spPr/>
        <p:txBody>
          <a:bodyPr/>
          <a:lstStyle/>
          <a:p>
            <a:endParaRPr lang="en-US" altLang="en-US" dirty="0"/>
          </a:p>
        </p:txBody>
      </p:sp>
    </p:spTree>
    <p:extLst>
      <p:ext uri="{BB962C8B-B14F-4D97-AF65-F5344CB8AC3E}">
        <p14:creationId xmlns:p14="http://schemas.microsoft.com/office/powerpoint/2010/main" val="21852921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DFD0A89-D557-134B-925F-F9B06B3618A0}" type="slidenum">
              <a:rPr lang="en-US"/>
              <a:pPr/>
              <a:t>15</a:t>
            </a:fld>
            <a:endParaRPr lang="en-US" dirty="0"/>
          </a:p>
        </p:txBody>
      </p:sp>
      <p:sp>
        <p:nvSpPr>
          <p:cNvPr id="166914"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66915" name="Rectangle 3"/>
          <p:cNvSpPr>
            <a:spLocks noGrp="1" noChangeArrowheads="1"/>
          </p:cNvSpPr>
          <p:nvPr>
            <p:ph type="body" idx="1"/>
          </p:nvPr>
        </p:nvSpPr>
        <p:spPr/>
        <p:txBody>
          <a:bodyPr/>
          <a:lstStyle/>
          <a:p>
            <a:r>
              <a:rPr lang="en-US" dirty="0"/>
              <a:t>FIGURE 11.1a  One Price versus Price Discrimination </a:t>
            </a:r>
          </a:p>
          <a:p>
            <a:r>
              <a:rPr lang="en-US" dirty="0"/>
              <a:t>(a) A firm that charges a single price uses MR = MC to earn a profit.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355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ea typeface="MS PGothic" charset="0"/>
                <a:cs typeface="MS PGothic" charset="0"/>
              </a:rPr>
              <a:t>Realize that not any firm can price discriminate.</a:t>
            </a:r>
          </a:p>
          <a:p>
            <a:endParaRPr lang="en-US" dirty="0">
              <a:ea typeface="MS PGothic" charset="0"/>
              <a:cs typeface="MS PGothic" charset="0"/>
            </a:endParaRPr>
          </a:p>
          <a:p>
            <a:r>
              <a:rPr lang="en-US" dirty="0">
                <a:ea typeface="MS PGothic" charset="0"/>
                <a:cs typeface="MS PGothic" charset="0"/>
              </a:rPr>
              <a:t>In addition, you may want to mention that the firm also has to have market power to price discriminate.  This is something you won</a:t>
            </a:r>
            <a:r>
              <a:rPr lang="en-US" altLang="ja-JP" dirty="0">
                <a:ea typeface="MS PGothic" charset="0"/>
                <a:cs typeface="MS PGothic" charset="0"/>
              </a:rPr>
              <a:t>'t see in competitive markets.  A downward-sloping demand curve is indicative of market power.</a:t>
            </a:r>
            <a:endParaRPr lang="en-US" dirty="0">
              <a:ea typeface="MS PGothic" charset="0"/>
              <a:cs typeface="MS PGothic"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sz="1200" dirty="0">
                <a:solidFill>
                  <a:srgbClr val="B5E5B4"/>
                </a:solidFill>
                <a:cs typeface="Arial Narrow"/>
              </a:rPr>
              <a:t>Have you ever gone to the movies early so you could pay less for tickets? Movie theaters price-discriminate based on the time of the movie and the age of the customer. In order to be able to practice price discrimination, theaters must be able to identify different groups of moviegoers, where each group has a different price elasticity of demand.</a:t>
            </a:r>
          </a:p>
          <a:p>
            <a:pPr marL="0" marR="0" indent="0" algn="l" defTabSz="457200" rtl="0" eaLnBrk="0" fontAlgn="base" latinLnBrk="0" hangingPunct="0">
              <a:lnSpc>
                <a:spcPct val="100000"/>
              </a:lnSpc>
              <a:spcBef>
                <a:spcPct val="30000"/>
              </a:spcBef>
              <a:spcAft>
                <a:spcPct val="0"/>
              </a:spcAft>
              <a:buClrTx/>
              <a:buSzTx/>
              <a:buFontTx/>
              <a:buNone/>
              <a:tabLst/>
              <a:defRPr/>
            </a:pPr>
            <a:endParaRPr lang="en-US" dirty="0"/>
          </a:p>
          <a:p>
            <a:r>
              <a:rPr lang="en-US" dirty="0"/>
              <a:t>REVIEW QUESTIONS</a:t>
            </a:r>
            <a:endParaRPr lang="en-US" baseline="0" dirty="0"/>
          </a:p>
          <a:p>
            <a:pPr marL="228600" indent="-228600">
              <a:buAutoNum type="arabicPeriod"/>
            </a:pPr>
            <a:r>
              <a:rPr lang="en-US" dirty="0"/>
              <a:t>Does price discrimination hurt all consumers? Think about the example of movie theaters as you craft your response.</a:t>
            </a:r>
          </a:p>
          <a:p>
            <a:pPr marL="228600" indent="-228600">
              <a:buAutoNum type="arabicPeriod"/>
            </a:pPr>
            <a:r>
              <a:rPr lang="en-US" dirty="0"/>
              <a:t>Suppose your local movie theater is thinking about increasing ticket prices for just the opening day of a blockbuster movie. How would you explain the economics behind this price increase to your friends?</a:t>
            </a:r>
          </a:p>
        </p:txBody>
      </p:sp>
      <p:sp>
        <p:nvSpPr>
          <p:cNvPr id="4" name="Slide Number Placeholder 3"/>
          <p:cNvSpPr>
            <a:spLocks noGrp="1"/>
          </p:cNvSpPr>
          <p:nvPr>
            <p:ph type="sldNum" sz="quarter" idx="10"/>
          </p:nvPr>
        </p:nvSpPr>
        <p:spPr/>
        <p:txBody>
          <a:bodyPr/>
          <a:lstStyle/>
          <a:p>
            <a:fld id="{C10B49A4-A972-1A4E-910F-C97CA42B539C}" type="slidenum">
              <a:rPr lang="en-US" smtClean="0">
                <a:solidFill>
                  <a:prstClr val="black"/>
                </a:solidFill>
              </a:rPr>
              <a:pPr/>
              <a:t>18</a:t>
            </a:fld>
            <a:endParaRPr lang="en-US" dirty="0">
              <a:solidFill>
                <a:prstClr val="black"/>
              </a:solidFill>
            </a:endParaRPr>
          </a:p>
        </p:txBody>
      </p:sp>
    </p:spTree>
    <p:extLst>
      <p:ext uri="{BB962C8B-B14F-4D97-AF65-F5344CB8AC3E}">
        <p14:creationId xmlns:p14="http://schemas.microsoft.com/office/powerpoint/2010/main" val="25110198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sz="1200" dirty="0">
                <a:solidFill>
                  <a:srgbClr val="B5E5B4"/>
                </a:solidFill>
                <a:cs typeface="Arial Narrow"/>
              </a:rPr>
              <a:t>Have you ever gone to the movies early so you could pay less for tickets? Movie theaters price-discriminate based on the time of the movie and the age of the customer. In order to be able to practice price discrimination, theaters must be able to identify different groups of moviegoers, where each group has a different price elasticity of demand.</a:t>
            </a:r>
          </a:p>
          <a:p>
            <a:pPr marL="0" marR="0" indent="0" algn="l" defTabSz="457200" rtl="0" eaLnBrk="0" fontAlgn="base" latinLnBrk="0" hangingPunct="0">
              <a:lnSpc>
                <a:spcPct val="100000"/>
              </a:lnSpc>
              <a:spcBef>
                <a:spcPct val="30000"/>
              </a:spcBef>
              <a:spcAft>
                <a:spcPct val="0"/>
              </a:spcAft>
              <a:buClrTx/>
              <a:buSzTx/>
              <a:buFontTx/>
              <a:buNone/>
              <a:tabLst/>
              <a:defRPr/>
            </a:pPr>
            <a:endParaRPr lang="en-US" dirty="0"/>
          </a:p>
          <a:p>
            <a:r>
              <a:rPr lang="en-US" dirty="0"/>
              <a:t>REVIEW QUESTIONS</a:t>
            </a:r>
            <a:endParaRPr lang="en-US" baseline="0" dirty="0"/>
          </a:p>
          <a:p>
            <a:pPr marL="228600" indent="-228600">
              <a:buAutoNum type="arabicPeriod"/>
            </a:pPr>
            <a:r>
              <a:rPr lang="en-US" dirty="0"/>
              <a:t>Does price discrimination hurt all consumers? Think about the example of movie theaters as you craft your response.</a:t>
            </a:r>
          </a:p>
          <a:p>
            <a:pPr marL="228600" indent="-228600">
              <a:buAutoNum type="arabicPeriod"/>
            </a:pPr>
            <a:r>
              <a:rPr lang="en-US" dirty="0"/>
              <a:t>Suppose your local movie theater is thinking about increasing ticket prices for just the opening day of a blockbuster movie. How would you explain the economics behind this price increase to your friends?</a:t>
            </a:r>
          </a:p>
        </p:txBody>
      </p:sp>
      <p:sp>
        <p:nvSpPr>
          <p:cNvPr id="4" name="Slide Number Placeholder 3"/>
          <p:cNvSpPr>
            <a:spLocks noGrp="1"/>
          </p:cNvSpPr>
          <p:nvPr>
            <p:ph type="sldNum" sz="quarter" idx="10"/>
          </p:nvPr>
        </p:nvSpPr>
        <p:spPr/>
        <p:txBody>
          <a:bodyPr/>
          <a:lstStyle/>
          <a:p>
            <a:fld id="{C10B49A4-A972-1A4E-910F-C97CA42B539C}" type="slidenum">
              <a:rPr lang="en-US" smtClean="0">
                <a:solidFill>
                  <a:prstClr val="black"/>
                </a:solidFill>
              </a:rPr>
              <a:pPr/>
              <a:t>19</a:t>
            </a:fld>
            <a:endParaRPr lang="en-US" dirty="0">
              <a:solidFill>
                <a:prstClr val="black"/>
              </a:solidFill>
            </a:endParaRPr>
          </a:p>
        </p:txBody>
      </p:sp>
    </p:spTree>
    <p:extLst>
      <p:ext uri="{BB962C8B-B14F-4D97-AF65-F5344CB8AC3E}">
        <p14:creationId xmlns:p14="http://schemas.microsoft.com/office/powerpoint/2010/main" val="25110198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662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ea typeface="MS PGothic" charset="0"/>
                <a:cs typeface="MS PGothic" charset="0"/>
              </a:rPr>
              <a:t>A note on the last bullet:</a:t>
            </a:r>
          </a:p>
          <a:p>
            <a:r>
              <a:rPr lang="en-US" dirty="0">
                <a:ea typeface="MS PGothic" charset="0"/>
                <a:cs typeface="MS PGothic" charset="0"/>
              </a:rPr>
              <a:t>Goods are tangibles and are often easier to resell than services.  I can</a:t>
            </a:r>
            <a:r>
              <a:rPr lang="en-US" altLang="ja-JP" dirty="0">
                <a:ea typeface="MS PGothic" charset="0"/>
                <a:cs typeface="MS PGothic" charset="0"/>
              </a:rPr>
              <a:t>'t resell haircuts or trips to the buffet.  I can, however, resell shirts, books, and furniture.</a:t>
            </a:r>
            <a:endParaRPr lang="en-US" dirty="0">
              <a:ea typeface="MS PGothic" charset="0"/>
              <a:cs typeface="MS PGothic"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ea typeface="MS PGothic" charset="0"/>
                <a:cs typeface="MS PGothic" charset="0"/>
              </a:rPr>
              <a:t>Additional information:</a:t>
            </a:r>
          </a:p>
          <a:p>
            <a:r>
              <a:rPr lang="en-US" dirty="0">
                <a:ea typeface="MS PGothic" charset="0"/>
                <a:cs typeface="MS PGothic" charset="0"/>
              </a:rPr>
              <a:t>Realize that magazines can easily be resold.</a:t>
            </a:r>
          </a:p>
          <a:p>
            <a:endParaRPr lang="en-US" dirty="0">
              <a:ea typeface="MS PGothic" charset="0"/>
              <a:cs typeface="MS PGothic" charset="0"/>
            </a:endParaRPr>
          </a:p>
          <a:p>
            <a:r>
              <a:rPr lang="en-US" dirty="0">
                <a:ea typeface="MS PGothic" charset="0"/>
                <a:cs typeface="MS PGothic" charset="0"/>
              </a:rPr>
              <a:t>The student would buy many magazines at $1.00 and sell them all to faculty for $1.50.  Doing this, he would earn a profit of $0.50 per magazine, and faculty would buy from him to save $0.50 on their purchase.</a:t>
            </a:r>
          </a:p>
          <a:p>
            <a:endParaRPr lang="en-US" dirty="0">
              <a:ea typeface="MS PGothic" charset="0"/>
              <a:cs typeface="MS PGothic" charset="0"/>
            </a:endParaRPr>
          </a:p>
          <a:p>
            <a:r>
              <a:rPr lang="en-US" dirty="0">
                <a:ea typeface="MS PGothic" charset="0"/>
                <a:cs typeface="MS PGothic" charset="0"/>
              </a:rPr>
              <a:t>Slightly more complex:</a:t>
            </a:r>
          </a:p>
          <a:p>
            <a:r>
              <a:rPr lang="en-US" dirty="0">
                <a:ea typeface="MS PGothic" charset="0"/>
                <a:cs typeface="MS PGothic" charset="0"/>
              </a:rPr>
              <a:t>The student may first have to estimate the faculty demand so he would know how many faculty would be willing to buy the magazines from him at the $1.50 price.  He doesn</a:t>
            </a:r>
            <a:r>
              <a:rPr lang="en-US" altLang="ja-JP" dirty="0">
                <a:ea typeface="MS PGothic" charset="0"/>
                <a:cs typeface="MS PGothic" charset="0"/>
              </a:rPr>
              <a:t>'t want to buy too many magazines and be stuck with them.</a:t>
            </a:r>
            <a:endParaRPr lang="en-US" dirty="0">
              <a:ea typeface="MS PGothic" charset="0"/>
              <a:cs typeface="MS PGothic"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277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80000"/>
              </a:lnSpc>
            </a:pPr>
            <a:r>
              <a:rPr lang="en-US" sz="800" dirty="0">
                <a:ea typeface="MS PGothic" charset="0"/>
                <a:cs typeface="MS PGothic" charset="0"/>
              </a:rPr>
              <a:t>Flat Earth Air charges the same price to every flyer, while Discriminating Fliers uses two different price structures for its customers. Marginal cost is constant at MC = 100 (horizontal line).</a:t>
            </a:r>
          </a:p>
          <a:p>
            <a:pPr>
              <a:lnSpc>
                <a:spcPct val="80000"/>
              </a:lnSpc>
            </a:pPr>
            <a:endParaRPr lang="en-US" sz="800" dirty="0">
              <a:ea typeface="MS PGothic" charset="0"/>
              <a:cs typeface="MS PGothic" charset="0"/>
            </a:endParaRPr>
          </a:p>
          <a:p>
            <a:pPr>
              <a:lnSpc>
                <a:spcPct val="80000"/>
              </a:lnSpc>
            </a:pPr>
            <a:r>
              <a:rPr lang="en-US" sz="800" dirty="0">
                <a:ea typeface="MS PGothic" charset="0"/>
                <a:cs typeface="MS PGothic" charset="0"/>
              </a:rPr>
              <a:t>Left:</a:t>
            </a:r>
          </a:p>
          <a:p>
            <a:pPr>
              <a:lnSpc>
                <a:spcPct val="80000"/>
              </a:lnSpc>
            </a:pPr>
            <a:r>
              <a:rPr lang="en-US" sz="800" dirty="0">
                <a:ea typeface="MS PGothic" charset="0"/>
                <a:cs typeface="MS PGothic" charset="0"/>
              </a:rPr>
              <a:t>Flat Earth charges the same price for every seat. This means that the airline charges $300</a:t>
            </a:r>
            <a:r>
              <a:rPr lang="en-US" sz="800" baseline="-25000" dirty="0">
                <a:ea typeface="MS PGothic" charset="0"/>
                <a:cs typeface="MS PGothic" charset="0"/>
              </a:rPr>
              <a:t> </a:t>
            </a:r>
            <a:r>
              <a:rPr lang="en-US" sz="800" dirty="0">
                <a:ea typeface="MS PGothic" charset="0"/>
                <a:cs typeface="MS PGothic" charset="0"/>
              </a:rPr>
              <a:t>and serves 100 customers when it sets its price at MR = MC. Since the marginal cost is $100, every passenger who gets on the plane creates $200 in additional profit. The total profit, represented by the green rectangle in the graph, is $200 × 100, or $20,000.  At 100 passengers, this airline has done everything it can to maximize profits at a single price.  However, there are plenty of unsold seats in the plane that holds 150 passengers. Those unfilled seats represent a lost opportunity to earn additional revenue.</a:t>
            </a:r>
          </a:p>
          <a:p>
            <a:pPr>
              <a:lnSpc>
                <a:spcPct val="80000"/>
              </a:lnSpc>
            </a:pPr>
            <a:endParaRPr lang="en-US" sz="800" dirty="0">
              <a:ea typeface="MS PGothic" charset="0"/>
              <a:cs typeface="MS PGothic" charset="0"/>
            </a:endParaRPr>
          </a:p>
          <a:p>
            <a:pPr>
              <a:lnSpc>
                <a:spcPct val="80000"/>
              </a:lnSpc>
            </a:pPr>
            <a:r>
              <a:rPr lang="en-US" sz="800" dirty="0">
                <a:ea typeface="MS PGothic" charset="0"/>
                <a:cs typeface="MS PGothic" charset="0"/>
              </a:rPr>
              <a:t>Right:</a:t>
            </a:r>
          </a:p>
          <a:p>
            <a:pPr>
              <a:lnSpc>
                <a:spcPct val="80000"/>
              </a:lnSpc>
            </a:pPr>
            <a:r>
              <a:rPr lang="en-US" sz="800" dirty="0">
                <a:ea typeface="MS PGothic" charset="0"/>
                <a:cs typeface="MS PGothic" charset="0"/>
              </a:rPr>
              <a:t>Discriminating Fliers decides to experiment with two prices:  $400 for midweek flights or last minute bookings and $200 for weekend flights and for customers who book in advance.  The airline saves 50 seats for the last-minute bookings (impromptu business client meeting), as it cannot sell all the tickets at that high price.</a:t>
            </a:r>
          </a:p>
          <a:p>
            <a:pPr>
              <a:lnSpc>
                <a:spcPct val="80000"/>
              </a:lnSpc>
            </a:pPr>
            <a:endParaRPr lang="en-US" sz="800" dirty="0">
              <a:ea typeface="MS PGothic" charset="0"/>
              <a:cs typeface="MS PGothic" charset="0"/>
            </a:endParaRPr>
          </a:p>
          <a:p>
            <a:pPr>
              <a:lnSpc>
                <a:spcPct val="80000"/>
              </a:lnSpc>
            </a:pPr>
            <a:r>
              <a:rPr lang="en-US" sz="800" dirty="0">
                <a:ea typeface="MS PGothic" charset="0"/>
                <a:cs typeface="MS PGothic" charset="0"/>
              </a:rPr>
              <a:t>Notice that we don</a:t>
            </a:r>
            <a:r>
              <a:rPr lang="en-US" altLang="ja-JP" sz="800" dirty="0">
                <a:ea typeface="MS PGothic" charset="0"/>
                <a:cs typeface="MS PGothic" charset="0"/>
              </a:rPr>
              <a:t>'t draw a MR curve on the right!  We don't have the simple MR curve derived from the demand function when we price discriminate!</a:t>
            </a:r>
          </a:p>
          <a:p>
            <a:pPr>
              <a:lnSpc>
                <a:spcPct val="80000"/>
              </a:lnSpc>
            </a:pPr>
            <a:endParaRPr lang="en-US" sz="800" dirty="0">
              <a:ea typeface="MS PGothic" charset="0"/>
              <a:cs typeface="MS PGothic" charset="0"/>
            </a:endParaRPr>
          </a:p>
          <a:p>
            <a:pPr>
              <a:lnSpc>
                <a:spcPct val="80000"/>
              </a:lnSpc>
            </a:pPr>
            <a:r>
              <a:rPr lang="en-US" sz="800" dirty="0">
                <a:ea typeface="MS PGothic" charset="0"/>
                <a:cs typeface="MS PGothic" charset="0"/>
              </a:rPr>
              <a:t>The overall effect of discrimination is more revenue for this airline.</a:t>
            </a:r>
          </a:p>
          <a:p>
            <a:pPr>
              <a:lnSpc>
                <a:spcPct val="80000"/>
              </a:lnSpc>
            </a:pPr>
            <a:endParaRPr lang="en-US" sz="800" dirty="0">
              <a:ea typeface="MS PGothic" charset="0"/>
              <a:cs typeface="MS PGothic" charset="0"/>
            </a:endParaRPr>
          </a:p>
          <a:p>
            <a:pPr>
              <a:lnSpc>
                <a:spcPct val="80000"/>
              </a:lnSpc>
            </a:pPr>
            <a:r>
              <a:rPr lang="en-US" sz="800" dirty="0">
                <a:ea typeface="MS PGothic" charset="0"/>
                <a:cs typeface="MS PGothic" charset="0"/>
              </a:rPr>
              <a:t>Blue rectangle on upper left:  gain since some people now pay higher price ($400 instead of $300).</a:t>
            </a:r>
          </a:p>
          <a:p>
            <a:pPr>
              <a:lnSpc>
                <a:spcPct val="80000"/>
              </a:lnSpc>
            </a:pPr>
            <a:endParaRPr lang="en-US" sz="800" dirty="0">
              <a:ea typeface="MS PGothic" charset="0"/>
              <a:cs typeface="MS PGothic" charset="0"/>
            </a:endParaRPr>
          </a:p>
          <a:p>
            <a:pPr>
              <a:lnSpc>
                <a:spcPct val="80000"/>
              </a:lnSpc>
            </a:pPr>
            <a:r>
              <a:rPr lang="en-US" sz="800" dirty="0">
                <a:ea typeface="MS PGothic" charset="0"/>
                <a:cs typeface="MS PGothic" charset="0"/>
              </a:rPr>
              <a:t>Blue rectangle on lower right:  gain since now more people are buying tickets (an additional 50 tickets are sold at the price of $200 compared to $300).</a:t>
            </a:r>
          </a:p>
          <a:p>
            <a:pPr>
              <a:lnSpc>
                <a:spcPct val="80000"/>
              </a:lnSpc>
            </a:pPr>
            <a:endParaRPr lang="en-US" sz="800" dirty="0">
              <a:ea typeface="MS PGothic" charset="0"/>
              <a:cs typeface="MS PGothic" charset="0"/>
            </a:endParaRPr>
          </a:p>
          <a:p>
            <a:pPr>
              <a:lnSpc>
                <a:spcPct val="80000"/>
              </a:lnSpc>
            </a:pPr>
            <a:r>
              <a:rPr lang="en-US" sz="800" dirty="0">
                <a:ea typeface="MS PGothic" charset="0"/>
                <a:cs typeface="MS PGothic" charset="0"/>
              </a:rPr>
              <a:t>Red rectangle:  by itself, a loss.  50 people would have been willing to pay $300 instead of $200.</a:t>
            </a:r>
          </a:p>
          <a:p>
            <a:pPr>
              <a:lnSpc>
                <a:spcPct val="80000"/>
              </a:lnSpc>
            </a:pPr>
            <a:r>
              <a:rPr lang="en-US" sz="800" dirty="0">
                <a:ea typeface="MS PGothic" charset="0"/>
                <a:cs typeface="MS PGothic" charset="0"/>
              </a:rPr>
              <a:t>Overall, the gains from discriminating in this simple case are bigger than the losses.</a:t>
            </a:r>
          </a:p>
          <a:p>
            <a:pPr>
              <a:lnSpc>
                <a:spcPct val="80000"/>
              </a:lnSpc>
            </a:pPr>
            <a:endParaRPr lang="en-US" sz="800" dirty="0">
              <a:ea typeface="MS PGothic" charset="0"/>
              <a:cs typeface="MS PGothic" charset="0"/>
            </a:endParaRPr>
          </a:p>
          <a:p>
            <a:pPr>
              <a:lnSpc>
                <a:spcPct val="80000"/>
              </a:lnSpc>
            </a:pPr>
            <a:r>
              <a:rPr lang="en-US" sz="800" dirty="0">
                <a:ea typeface="MS PGothic" charset="0"/>
                <a:cs typeface="MS PGothic" charset="0"/>
              </a:rPr>
              <a:t>In reality, airlines often charge more than two prices.  This works well for airlines since tickets cannot be resold.</a:t>
            </a:r>
          </a:p>
          <a:p>
            <a:pPr>
              <a:lnSpc>
                <a:spcPct val="80000"/>
              </a:lnSpc>
            </a:pPr>
            <a:endParaRPr lang="en-US" sz="800" dirty="0">
              <a:ea typeface="MS PGothic" charset="0"/>
              <a:cs typeface="MS PGothic"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126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dirty="0">
              <a:ea typeface="MS PGothic" charset="0"/>
              <a:cs typeface="MS PGothic"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072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ea typeface="MS PGothic" charset="0"/>
                <a:cs typeface="MS PGothic" charset="0"/>
              </a:rPr>
              <a:t>Zero CS:  Why?</a:t>
            </a:r>
          </a:p>
          <a:p>
            <a:r>
              <a:rPr lang="en-US" dirty="0">
                <a:ea typeface="MS PGothic" charset="0"/>
                <a:cs typeface="MS PGothic" charset="0"/>
              </a:rPr>
              <a:t>By definition, CS is the difference between what you are willing to pay and what you actually do pay.  If you (and all other consumers) pay exactly what you</a:t>
            </a:r>
            <a:r>
              <a:rPr lang="en-US" altLang="ja-JP" dirty="0">
                <a:ea typeface="MS PGothic" charset="0"/>
                <a:cs typeface="MS PGothic" charset="0"/>
              </a:rPr>
              <a:t>'re willing to pay, then there is no CS.</a:t>
            </a:r>
          </a:p>
          <a:p>
            <a:endParaRPr lang="en-US" dirty="0">
              <a:ea typeface="MS PGothic" charset="0"/>
              <a:cs typeface="MS PGothic" charset="0"/>
            </a:endParaRPr>
          </a:p>
          <a:p>
            <a:r>
              <a:rPr lang="en-US" dirty="0">
                <a:ea typeface="MS PGothic" charset="0"/>
                <a:cs typeface="MS PGothic" charset="0"/>
              </a:rPr>
              <a:t>Jewelry and pawn…</a:t>
            </a:r>
            <a:br>
              <a:rPr lang="en-US" dirty="0">
                <a:ea typeface="MS PGothic" charset="0"/>
                <a:cs typeface="MS PGothic" charset="0"/>
              </a:rPr>
            </a:br>
            <a:r>
              <a:rPr lang="en-US" dirty="0">
                <a:ea typeface="MS PGothic" charset="0"/>
                <a:cs typeface="MS PGothic" charset="0"/>
              </a:rPr>
              <a:t>Often, these types of stores will have an item price high, but may not necessarily expect someone to just come in and pay the posted price.  If your reservation price (price which is equal to the maximum willingness to pay for consumer and minimum willingness to sell for producers) is lower than the original posted price, you can negotiate with the store to lower the price.  If the store can successfully negotiate with you (and other consumers) such that everyone pays their reservation price, then perfect price discrimination can occur.  Once again though, imperfect information may prevent perfect price discrimination.</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789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90000"/>
              </a:lnSpc>
            </a:pPr>
            <a:r>
              <a:rPr lang="en-US" dirty="0">
                <a:ea typeface="MS PGothic" charset="0"/>
                <a:cs typeface="MS PGothic" charset="0"/>
              </a:rPr>
              <a:t>Consider the following table.  One of the reasons for price differences on airline fares is due to when the fare was purchased.</a:t>
            </a:r>
          </a:p>
          <a:p>
            <a:pPr>
              <a:lnSpc>
                <a:spcPct val="90000"/>
              </a:lnSpc>
            </a:pPr>
            <a:endParaRPr lang="en-US" dirty="0">
              <a:ea typeface="MS PGothic" charset="0"/>
              <a:cs typeface="MS PGothic" charset="0"/>
            </a:endParaRPr>
          </a:p>
          <a:p>
            <a:pPr>
              <a:lnSpc>
                <a:spcPct val="90000"/>
              </a:lnSpc>
            </a:pPr>
            <a:r>
              <a:rPr lang="en-US" dirty="0">
                <a:ea typeface="MS PGothic" charset="0"/>
                <a:cs typeface="MS PGothic" charset="0"/>
              </a:rPr>
              <a:t>Question for students:</a:t>
            </a:r>
          </a:p>
          <a:p>
            <a:pPr>
              <a:lnSpc>
                <a:spcPct val="90000"/>
              </a:lnSpc>
            </a:pPr>
            <a:r>
              <a:rPr lang="en-US" dirty="0">
                <a:ea typeface="MS PGothic" charset="0"/>
                <a:cs typeface="MS PGothic" charset="0"/>
              </a:rPr>
              <a:t>1.Why does the price rise as the day of the flight draws closer?</a:t>
            </a:r>
          </a:p>
          <a:p>
            <a:pPr>
              <a:lnSpc>
                <a:spcPct val="90000"/>
              </a:lnSpc>
              <a:buFontTx/>
              <a:buAutoNum type="arabicPeriod" startAt="2"/>
            </a:pPr>
            <a:endParaRPr lang="en-US" dirty="0">
              <a:ea typeface="MS PGothic" charset="0"/>
              <a:cs typeface="MS PGothic" charset="0"/>
            </a:endParaRPr>
          </a:p>
          <a:p>
            <a:pPr>
              <a:lnSpc>
                <a:spcPct val="90000"/>
              </a:lnSpc>
              <a:buFontTx/>
              <a:buAutoNum type="arabicPeriod" startAt="2"/>
            </a:pPr>
            <a:r>
              <a:rPr lang="en-US" dirty="0">
                <a:ea typeface="MS PGothic" charset="0"/>
                <a:cs typeface="MS PGothic" charset="0"/>
              </a:rPr>
              <a:t>Given this table, why doesn</a:t>
            </a:r>
            <a:r>
              <a:rPr lang="en-US" altLang="ja-JP" dirty="0">
                <a:ea typeface="MS PGothic" charset="0"/>
                <a:cs typeface="MS PGothic" charset="0"/>
              </a:rPr>
              <a:t>'t everyone just fly standby?</a:t>
            </a:r>
          </a:p>
          <a:p>
            <a:pPr>
              <a:lnSpc>
                <a:spcPct val="90000"/>
              </a:lnSpc>
            </a:pPr>
            <a:endParaRPr lang="en-US" dirty="0">
              <a:ea typeface="MS PGothic" charset="0"/>
              <a:cs typeface="MS PGothic" charset="0"/>
            </a:endParaRPr>
          </a:p>
          <a:p>
            <a:pPr>
              <a:lnSpc>
                <a:spcPct val="90000"/>
              </a:lnSpc>
            </a:pPr>
            <a:r>
              <a:rPr lang="en-US" dirty="0">
                <a:ea typeface="MS PGothic" charset="0"/>
                <a:cs typeface="MS PGothic" charset="0"/>
              </a:rPr>
              <a:t>Answers:</a:t>
            </a:r>
          </a:p>
          <a:p>
            <a:pPr>
              <a:lnSpc>
                <a:spcPct val="90000"/>
              </a:lnSpc>
              <a:buFontTx/>
              <a:buAutoNum type="arabicPeriod"/>
            </a:pPr>
            <a:r>
              <a:rPr lang="en-US" dirty="0">
                <a:ea typeface="MS PGothic" charset="0"/>
                <a:cs typeface="MS PGothic" charset="0"/>
              </a:rPr>
              <a:t>Flights booked far ahead of time could be considered the </a:t>
            </a:r>
            <a:r>
              <a:rPr lang="en-US" altLang="ja-JP" dirty="0">
                <a:ea typeface="MS PGothic" charset="0"/>
                <a:cs typeface="MS PGothic" charset="0"/>
              </a:rPr>
              <a:t>"discounted" price.  People who book that far ahead of time are probably booking a vacation, and exact days may not matter, so they will look for the cheapest days to depart and return.  People that book flights closer to the departure date tend to have less advanced notice about the trip they are taking, and are usually more desperate (price inelastic) to take the flight for various reasons (job interview, business meeting, </a:t>
            </a:r>
            <a:r>
              <a:rPr lang="en-US" altLang="ja-JP" dirty="0" err="1">
                <a:ea typeface="MS PGothic" charset="0"/>
                <a:cs typeface="MS PGothic" charset="0"/>
              </a:rPr>
              <a:t>etc</a:t>
            </a:r>
            <a:r>
              <a:rPr lang="en-US" altLang="ja-JP" dirty="0">
                <a:ea typeface="MS PGothic" charset="0"/>
                <a:cs typeface="MS PGothic" charset="0"/>
              </a:rPr>
              <a:t>).  This means the airline can charge that customer a higher price.</a:t>
            </a:r>
          </a:p>
          <a:p>
            <a:pPr>
              <a:lnSpc>
                <a:spcPct val="90000"/>
              </a:lnSpc>
              <a:buFontTx/>
              <a:buAutoNum type="arabicPeriod"/>
            </a:pPr>
            <a:endParaRPr lang="en-US" dirty="0">
              <a:ea typeface="MS PGothic" charset="0"/>
              <a:cs typeface="MS PGothic" charset="0"/>
            </a:endParaRPr>
          </a:p>
          <a:p>
            <a:pPr>
              <a:lnSpc>
                <a:spcPct val="90000"/>
              </a:lnSpc>
              <a:buFontTx/>
              <a:buAutoNum type="arabicPeriod"/>
            </a:pPr>
            <a:r>
              <a:rPr lang="en-US" dirty="0">
                <a:ea typeface="MS PGothic" charset="0"/>
                <a:cs typeface="MS PGothic" charset="0"/>
              </a:rPr>
              <a:t>A standby ticket, while cheap, doesn</a:t>
            </a:r>
            <a:r>
              <a:rPr lang="en-US" altLang="ja-JP" dirty="0">
                <a:ea typeface="MS PGothic" charset="0"/>
                <a:cs typeface="MS PGothic" charset="0"/>
              </a:rPr>
              <a:t>'t guarantee a seat.  Standby tickets are only useful if the plane has empty seats on a flight.  Many people aren't flexible enough with their schedules to go to the airport and have a window of eight or more hours to wait for a potential empty seat on a plane.</a:t>
            </a:r>
            <a:endParaRPr lang="en-US" dirty="0">
              <a:ea typeface="MS PGothic" charset="0"/>
              <a:cs typeface="MS PGothic"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993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90000"/>
              </a:lnSpc>
            </a:pPr>
            <a:r>
              <a:rPr lang="en-US" dirty="0">
                <a:ea typeface="MS PGothic" charset="0"/>
                <a:cs typeface="MS PGothic" charset="0"/>
              </a:rPr>
              <a:t>In the case of perfect price discrimination, imagine Perfect Flights just </a:t>
            </a:r>
            <a:r>
              <a:rPr lang="en-US" altLang="ja-JP" dirty="0">
                <a:ea typeface="MS PGothic" charset="0"/>
                <a:cs typeface="MS PGothic" charset="0"/>
              </a:rPr>
              <a:t>"Walking down the demand curve."  Every ticket is sold at a different price!  As long as all tickets are sold at a price above or equal to marginal cost, this can be extremely profitable for the firm.</a:t>
            </a:r>
          </a:p>
          <a:p>
            <a:pPr>
              <a:lnSpc>
                <a:spcPct val="90000"/>
              </a:lnSpc>
            </a:pPr>
            <a:endParaRPr lang="en-US" dirty="0">
              <a:ea typeface="MS PGothic" charset="0"/>
              <a:cs typeface="MS PGothic" charset="0"/>
            </a:endParaRPr>
          </a:p>
          <a:p>
            <a:pPr>
              <a:lnSpc>
                <a:spcPct val="90000"/>
              </a:lnSpc>
            </a:pPr>
            <a:r>
              <a:rPr lang="en-US" dirty="0">
                <a:ea typeface="MS PGothic" charset="0"/>
                <a:cs typeface="MS PGothic" charset="0"/>
              </a:rPr>
              <a:t>By charging a different fare to every customer, Perfect Flights is also able to increase the number of tickets sold to 200. </a:t>
            </a:r>
          </a:p>
          <a:p>
            <a:pPr>
              <a:lnSpc>
                <a:spcPct val="90000"/>
              </a:lnSpc>
            </a:pPr>
            <a:endParaRPr lang="en-US" dirty="0">
              <a:ea typeface="MS PGothic" charset="0"/>
              <a:cs typeface="MS PGothic" charset="0"/>
            </a:endParaRPr>
          </a:p>
          <a:p>
            <a:pPr>
              <a:lnSpc>
                <a:spcPct val="90000"/>
              </a:lnSpc>
            </a:pPr>
            <a:r>
              <a:rPr lang="en-US" dirty="0">
                <a:ea typeface="MS PGothic" charset="0"/>
                <a:cs typeface="MS PGothic" charset="0"/>
              </a:rPr>
              <a:t>The last customer who gets on the plane will be charged an extraordinarily low price of $100—the price you might find in a competitive market.  The quantity sold in this outcome also mirrors the result of a government-regulated monopolist who uses the marginal-cost pricing rule, P = MC, to curtail monopoly profits. Perfect Flights is therefore achieving the output efficiency noted in perfect competition while also producing the output a regulated monopolist would make. This provides the firm the opportunity to convert the area consisting of the two blue triangles into more revenue. This process maximizes the quantity sold.  The efficiency of the market is improved and the firm generates more revenue. </a:t>
            </a:r>
          </a:p>
          <a:p>
            <a:endParaRPr lang="en-US" dirty="0">
              <a:ea typeface="MS PGothic" charset="0"/>
              <a:cs typeface="MS PGothic" charset="0"/>
            </a:endParaRPr>
          </a:p>
          <a:p>
            <a:endParaRPr lang="en-US" dirty="0">
              <a:ea typeface="MS PGothic" charset="0"/>
              <a:cs typeface="MS PGothic"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4198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ea typeface="MS PGothic" charset="0"/>
                <a:cs typeface="MS PGothic" charset="0"/>
              </a:rPr>
              <a:t>Perfect price discrimination, while performed by a monopoly, will eliminate DWL.  However, it will be very inequitable and may seem </a:t>
            </a:r>
            <a:r>
              <a:rPr lang="en-US" altLang="ja-JP" dirty="0">
                <a:ea typeface="MS PGothic" charset="0"/>
                <a:cs typeface="MS PGothic" charset="0"/>
              </a:rPr>
              <a:t>"unfair."</a:t>
            </a:r>
          </a:p>
          <a:p>
            <a:endParaRPr lang="en-US" dirty="0">
              <a:ea typeface="MS PGothic" charset="0"/>
              <a:cs typeface="MS PGothic" charset="0"/>
            </a:endParaRPr>
          </a:p>
          <a:p>
            <a:r>
              <a:rPr lang="en-US" dirty="0">
                <a:ea typeface="MS PGothic" charset="0"/>
                <a:cs typeface="MS PGothic" charset="0"/>
              </a:rPr>
              <a:t>Thus, we have a trade-off of efficiency versus equity with perfect price discrimination.</a:t>
            </a:r>
          </a:p>
          <a:p>
            <a:r>
              <a:rPr lang="en-US" dirty="0">
                <a:ea typeface="MS PGothic" charset="0"/>
                <a:cs typeface="MS PGothic" charset="0"/>
              </a:rPr>
              <a:t>We gain economic efficiency (highest level of output, last unit sold where P = MC).</a:t>
            </a:r>
          </a:p>
          <a:p>
            <a:r>
              <a:rPr lang="en-US" dirty="0">
                <a:ea typeface="MS PGothic" charset="0"/>
                <a:cs typeface="MS PGothic" charset="0"/>
              </a:rPr>
              <a:t>We also have high inequality.  All gains from trade go to the producer.  CS = 0.</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3584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dirty="0">
              <a:ea typeface="MS PGothic" charset="0"/>
              <a:cs typeface="MS PGothic"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4608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ea typeface="MS PGothic" charset="0"/>
                <a:cs typeface="MS PGothic" charset="0"/>
              </a:rPr>
              <a:t>Economics in the media</a:t>
            </a:r>
          </a:p>
          <a:p>
            <a:endParaRPr lang="en-US" dirty="0">
              <a:ea typeface="MS PGothic" charset="0"/>
              <a:cs typeface="MS PGothic" charset="0"/>
            </a:endParaRPr>
          </a:p>
          <a:p>
            <a:r>
              <a:rPr lang="en-US" dirty="0">
                <a:ea typeface="MS PGothic" charset="0"/>
                <a:cs typeface="MS PGothic" charset="0"/>
              </a:rPr>
              <a:t>Lecture tip:</a:t>
            </a:r>
          </a:p>
          <a:p>
            <a:r>
              <a:rPr lang="en-US" dirty="0">
                <a:ea typeface="MS PGothic" charset="0"/>
                <a:cs typeface="MS PGothic" charset="0"/>
              </a:rPr>
              <a:t>The clip mentioned on the slide can be found in the Interactive Instructor's Guide. Access the direct link by clicking the icon in the PowerPoint above.</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93187"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b="1" i="1" dirty="0">
                <a:ea typeface="MS PGothic" charset="-128"/>
              </a:rPr>
              <a:t>Classroom activity: </a:t>
            </a:r>
            <a:r>
              <a:rPr lang="en-US" altLang="en-US" dirty="0">
                <a:ea typeface="MS PGothic" charset="-128"/>
              </a:rPr>
              <a:t>Think-Pair-Share: Welfare Analysis </a:t>
            </a:r>
          </a:p>
          <a:p>
            <a:pPr marL="171450" indent="-171450">
              <a:buFont typeface="Arial" charset="0"/>
              <a:buChar char="•"/>
            </a:pPr>
            <a:r>
              <a:rPr lang="en-US" altLang="en-US" dirty="0">
                <a:ea typeface="MS PGothic" charset="-128"/>
              </a:rPr>
              <a:t>Ask students to get into pairs and solve the problem written out in the slide. Then, discuss in class.</a:t>
            </a:r>
          </a:p>
          <a:p>
            <a:pPr marL="171450" indent="-171450">
              <a:buFont typeface="Arial" charset="0"/>
              <a:buChar char="•"/>
            </a:pPr>
            <a:r>
              <a:rPr lang="en-US" altLang="en-US" i="0" dirty="0">
                <a:ea typeface="MS PGothic" charset="-128"/>
              </a:rPr>
              <a:t>The answer will be revealed on next slide. </a:t>
            </a:r>
          </a:p>
        </p:txBody>
      </p:sp>
    </p:spTree>
    <p:extLst>
      <p:ext uri="{BB962C8B-B14F-4D97-AF65-F5344CB8AC3E}">
        <p14:creationId xmlns:p14="http://schemas.microsoft.com/office/powerpoint/2010/main" val="56167792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altLang="en-US" b="1" i="1" dirty="0">
                <a:ea typeface="MS PGothic" charset="-128"/>
              </a:rPr>
              <a:t>Classroom activity: </a:t>
            </a:r>
            <a:r>
              <a:rPr lang="en-US" altLang="en-US" dirty="0">
                <a:ea typeface="MS PGothic" charset="-128"/>
              </a:rPr>
              <a:t>Think-Pair-Share: Welfare Analysis</a:t>
            </a:r>
          </a:p>
          <a:p>
            <a:pPr>
              <a:defRPr/>
            </a:pPr>
            <a:endParaRPr lang="en-US" altLang="en-US" b="1" i="1" dirty="0"/>
          </a:p>
          <a:p>
            <a:pPr>
              <a:defRPr/>
            </a:pPr>
            <a:r>
              <a:rPr lang="en-US" altLang="en-US" b="1" i="1" dirty="0"/>
              <a:t>Lecture notes: </a:t>
            </a:r>
          </a:p>
          <a:p>
            <a:pPr>
              <a:defRPr/>
            </a:pPr>
            <a:endParaRPr lang="en-US" altLang="en-US" dirty="0"/>
          </a:p>
          <a:p>
            <a:pPr>
              <a:defRPr/>
            </a:pPr>
            <a:r>
              <a:rPr lang="en-US" altLang="en-US" u="none" dirty="0"/>
              <a:t>Perfect Competition:</a:t>
            </a:r>
          </a:p>
          <a:p>
            <a:pPr marL="171450" indent="-171450">
              <a:buFont typeface="Arial" panose="020B0604020202020204" pitchFamily="34" charset="0"/>
              <a:buChar char="•"/>
              <a:defRPr/>
            </a:pPr>
            <a:r>
              <a:rPr lang="en-US" altLang="en-US" dirty="0"/>
              <a:t>Consumer surplus is the triangle below the demand curve and above the $100 price = marginal cost:</a:t>
            </a:r>
          </a:p>
          <a:p>
            <a:pPr marL="628650" lvl="1" indent="-171450">
              <a:buFont typeface="Arial" panose="020B0604020202020204" pitchFamily="34" charset="0"/>
              <a:buChar char="•"/>
              <a:defRPr/>
            </a:pPr>
            <a:r>
              <a:rPr lang="en-US" altLang="en-US" dirty="0"/>
              <a:t>CS = ½ x ($500 - $400) x 200 = $40,000</a:t>
            </a:r>
          </a:p>
          <a:p>
            <a:pPr marL="171450" indent="-171450">
              <a:buFont typeface="Arial" panose="020B0604020202020204" pitchFamily="34" charset="0"/>
              <a:buChar char="•"/>
              <a:defRPr/>
            </a:pPr>
            <a:r>
              <a:rPr lang="en-US" altLang="en-US" dirty="0"/>
              <a:t>Producer surplus is equal to zero since marginal cost is constant.</a:t>
            </a:r>
          </a:p>
          <a:p>
            <a:pPr marL="171450" indent="-171450">
              <a:buFont typeface="Arial" panose="020B0604020202020204" pitchFamily="34" charset="0"/>
              <a:buChar char="•"/>
              <a:defRPr/>
            </a:pPr>
            <a:r>
              <a:rPr lang="en-US" altLang="en-US" dirty="0"/>
              <a:t>Total welfare = CS + PS = $0 + $40,000 = $40,000</a:t>
            </a:r>
          </a:p>
          <a:p>
            <a:pPr>
              <a:defRPr/>
            </a:pPr>
            <a:endParaRPr lang="en-US" altLang="en-US" u="sng" dirty="0"/>
          </a:p>
          <a:p>
            <a:r>
              <a:rPr lang="en-US" sz="1200" kern="1200" dirty="0">
                <a:solidFill>
                  <a:schemeClr val="tx1"/>
                </a:solidFill>
                <a:effectLst/>
                <a:ea typeface="MS PGothic" pitchFamily="34" charset="-128"/>
                <a:cs typeface="MS PGothic" pitchFamily="34" charset="-128"/>
              </a:rPr>
              <a:t>Monopoly:</a:t>
            </a:r>
          </a:p>
          <a:p>
            <a:pPr marL="171450" lvl="0" indent="-171450">
              <a:buFont typeface="Arial" panose="020B0604020202020204" pitchFamily="34" charset="0"/>
              <a:buChar char="•"/>
            </a:pPr>
            <a:r>
              <a:rPr lang="en-US" sz="1200" kern="1200" dirty="0">
                <a:solidFill>
                  <a:schemeClr val="tx1"/>
                </a:solidFill>
                <a:effectLst/>
                <a:ea typeface="MS PGothic" pitchFamily="34" charset="-128"/>
                <a:cs typeface="MS PGothic" pitchFamily="34" charset="-128"/>
              </a:rPr>
              <a:t>Consumer surplus is the triangle below the demand curve and above the monopoly price of $300.</a:t>
            </a:r>
          </a:p>
          <a:p>
            <a:pPr marL="628650" lvl="1" indent="-171450">
              <a:buFont typeface="Arial" panose="020B0604020202020204" pitchFamily="34" charset="0"/>
              <a:buChar char="•"/>
            </a:pPr>
            <a:r>
              <a:rPr lang="en-US" sz="1200" kern="1200" dirty="0">
                <a:solidFill>
                  <a:schemeClr val="tx1"/>
                </a:solidFill>
                <a:effectLst/>
                <a:ea typeface="MS PGothic" pitchFamily="34" charset="-128"/>
                <a:cs typeface="MS PGothic" pitchFamily="34" charset="-128"/>
              </a:rPr>
              <a:t>CS = ½ x ($500 - $300) x 100 = $10,000</a:t>
            </a:r>
          </a:p>
          <a:p>
            <a:pPr marL="171450" lvl="0" indent="-171450">
              <a:buFont typeface="Arial" panose="020B0604020202020204" pitchFamily="34" charset="0"/>
              <a:buChar char="•"/>
            </a:pPr>
            <a:r>
              <a:rPr lang="en-US" sz="1200" kern="1200" dirty="0">
                <a:solidFill>
                  <a:schemeClr val="tx1"/>
                </a:solidFill>
                <a:effectLst/>
                <a:ea typeface="MS PGothic" pitchFamily="34" charset="-128"/>
                <a:cs typeface="MS PGothic" pitchFamily="34" charset="-128"/>
              </a:rPr>
              <a:t>Producer surplus is the rectangle between the monopoly price and marginal cost.</a:t>
            </a:r>
          </a:p>
          <a:p>
            <a:pPr marL="628650" lvl="1" indent="-171450">
              <a:buFont typeface="Arial" panose="020B0604020202020204" pitchFamily="34" charset="0"/>
              <a:buChar char="•"/>
            </a:pPr>
            <a:r>
              <a:rPr lang="en-US" sz="1200" kern="1200" dirty="0">
                <a:solidFill>
                  <a:schemeClr val="tx1"/>
                </a:solidFill>
                <a:effectLst/>
                <a:ea typeface="MS PGothic" pitchFamily="34" charset="-128"/>
                <a:cs typeface="MS PGothic" pitchFamily="34" charset="-128"/>
              </a:rPr>
              <a:t>PS = ($300 - $100) x 100 = $20,000</a:t>
            </a:r>
          </a:p>
          <a:p>
            <a:pPr marL="171450" lvl="0" indent="-171450">
              <a:buFont typeface="Arial" panose="020B0604020202020204" pitchFamily="34" charset="0"/>
              <a:buChar char="•"/>
            </a:pPr>
            <a:r>
              <a:rPr lang="en-US" sz="1200" kern="1200" dirty="0">
                <a:solidFill>
                  <a:schemeClr val="tx1"/>
                </a:solidFill>
                <a:effectLst/>
                <a:ea typeface="MS PGothic" pitchFamily="34" charset="-128"/>
                <a:cs typeface="MS PGothic" pitchFamily="34" charset="-128"/>
              </a:rPr>
              <a:t>Total welfare = CS + PS = $10,000 + $20,000 = $30,000</a:t>
            </a:r>
          </a:p>
          <a:p>
            <a:pPr marL="171450" lvl="0" indent="-171450">
              <a:buFont typeface="Arial" panose="020B0604020202020204" pitchFamily="34" charset="0"/>
              <a:buChar char="•"/>
            </a:pPr>
            <a:r>
              <a:rPr lang="en-US" sz="1200" kern="1200" dirty="0">
                <a:solidFill>
                  <a:schemeClr val="tx1"/>
                </a:solidFill>
                <a:effectLst/>
                <a:ea typeface="MS PGothic" pitchFamily="34" charset="-128"/>
                <a:cs typeface="MS PGothic" pitchFamily="34" charset="-128"/>
              </a:rPr>
              <a:t>Therefore, the deadweight loss is equal to $10,000.</a:t>
            </a:r>
          </a:p>
          <a:p>
            <a:pPr>
              <a:defRPr/>
            </a:pPr>
            <a:endParaRPr lang="en-US" altLang="en-US" dirty="0"/>
          </a:p>
        </p:txBody>
      </p:sp>
    </p:spTree>
    <p:extLst>
      <p:ext uri="{BB962C8B-B14F-4D97-AF65-F5344CB8AC3E}">
        <p14:creationId xmlns:p14="http://schemas.microsoft.com/office/powerpoint/2010/main" val="414843697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altLang="en-US" b="1" i="1" dirty="0">
                <a:ea typeface="MS PGothic" charset="-128"/>
              </a:rPr>
              <a:t>Classroom activity: </a:t>
            </a:r>
            <a:r>
              <a:rPr lang="en-US" altLang="en-US" dirty="0">
                <a:ea typeface="MS PGothic" charset="-128"/>
              </a:rPr>
              <a:t>Think-Pair-Share: Welfare Analysis</a:t>
            </a:r>
          </a:p>
          <a:p>
            <a:pPr>
              <a:defRPr/>
            </a:pPr>
            <a:endParaRPr lang="en-US" altLang="en-US" b="1" i="1" dirty="0"/>
          </a:p>
          <a:p>
            <a:pPr>
              <a:defRPr/>
            </a:pPr>
            <a:r>
              <a:rPr lang="en-US" altLang="en-US" b="1" i="1" dirty="0"/>
              <a:t>Lecture notes: </a:t>
            </a:r>
          </a:p>
          <a:p>
            <a:pPr>
              <a:defRPr/>
            </a:pPr>
            <a:endParaRPr lang="en-US" altLang="en-US" dirty="0"/>
          </a:p>
          <a:p>
            <a:pPr marL="171450" indent="-171450">
              <a:buFont typeface="Arial" panose="020B0604020202020204" pitchFamily="34" charset="0"/>
              <a:buChar char="•"/>
              <a:defRPr/>
            </a:pPr>
            <a:r>
              <a:rPr lang="en-US" sz="1200" kern="1200" dirty="0">
                <a:solidFill>
                  <a:schemeClr val="tx1"/>
                </a:solidFill>
                <a:effectLst/>
                <a:ea typeface="MS PGothic" pitchFamily="34" charset="-128"/>
                <a:cs typeface="MS PGothic" pitchFamily="34" charset="-128"/>
              </a:rPr>
              <a:t>Consumer surplus is equal to zero since each consumer pays the maximum price he or she is willing to pay.</a:t>
            </a:r>
            <a:endParaRPr lang="en-US" altLang="en-US" dirty="0"/>
          </a:p>
          <a:p>
            <a:pPr marL="171450" indent="-171450">
              <a:buFont typeface="Arial" panose="020B0604020202020204" pitchFamily="34" charset="0"/>
              <a:buChar char="•"/>
              <a:defRPr/>
            </a:pPr>
            <a:r>
              <a:rPr lang="en-US" altLang="en-US" dirty="0"/>
              <a:t>Producer surplus is the triangle below the demand curve and above marginal cost:</a:t>
            </a:r>
          </a:p>
          <a:p>
            <a:pPr marL="628650" lvl="1" indent="-171450">
              <a:buFont typeface="Arial" panose="020B0604020202020204" pitchFamily="34" charset="0"/>
              <a:buChar char="•"/>
              <a:defRPr/>
            </a:pPr>
            <a:r>
              <a:rPr lang="en-US" altLang="en-US" dirty="0"/>
              <a:t>PS = ½ x ($500 - $400) x 200 = $40,000</a:t>
            </a:r>
          </a:p>
          <a:p>
            <a:pPr marL="171450" indent="-171450">
              <a:buFont typeface="Arial" panose="020B0604020202020204" pitchFamily="34" charset="0"/>
              <a:buChar char="•"/>
              <a:defRPr/>
            </a:pPr>
            <a:r>
              <a:rPr lang="en-US" altLang="en-US" dirty="0"/>
              <a:t>Total welfare = CS + PS = $0 + $40,000 = $40,000</a:t>
            </a:r>
          </a:p>
          <a:p>
            <a:pPr marL="171450" indent="-171450">
              <a:buFont typeface="Arial" panose="020B0604020202020204" pitchFamily="34" charset="0"/>
              <a:buChar char="•"/>
              <a:defRPr/>
            </a:pPr>
            <a:r>
              <a:rPr lang="en-US" altLang="en-US" dirty="0"/>
              <a:t>Note that this is the same total welfare under perfect competition.</a:t>
            </a:r>
          </a:p>
        </p:txBody>
      </p:sp>
    </p:spTree>
    <p:extLst>
      <p:ext uri="{BB962C8B-B14F-4D97-AF65-F5344CB8AC3E}">
        <p14:creationId xmlns:p14="http://schemas.microsoft.com/office/powerpoint/2010/main" val="2561917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74E7466-2B2E-C844-B0CF-6C388B0996FB}" type="slidenum">
              <a:rPr lang="en-US"/>
              <a:pPr/>
              <a:t>33</a:t>
            </a:fld>
            <a:endParaRPr lang="en-US" dirty="0"/>
          </a:p>
        </p:txBody>
      </p:sp>
      <p:sp>
        <p:nvSpPr>
          <p:cNvPr id="176130"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76131" name="Rectangle 3"/>
          <p:cNvSpPr>
            <a:spLocks noGrp="1" noChangeArrowheads="1"/>
          </p:cNvSpPr>
          <p:nvPr>
            <p:ph type="body" idx="1"/>
          </p:nvPr>
        </p:nvSpPr>
        <p:spPr/>
        <p:txBody>
          <a:bodyPr/>
          <a:lstStyle/>
          <a:p>
            <a:r>
              <a:rPr lang="en-US" dirty="0"/>
              <a:t>How much would you pay to fly in a helicopter?</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EE2285A-13CA-0144-824D-062DCCB89381}" type="slidenum">
              <a:rPr lang="en-US"/>
              <a:pPr/>
              <a:t>4</a:t>
            </a:fld>
            <a:endParaRPr lang="en-US" dirty="0"/>
          </a:p>
        </p:txBody>
      </p:sp>
      <p:sp>
        <p:nvSpPr>
          <p:cNvPr id="171010"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71011" name="Rectangle 3"/>
          <p:cNvSpPr>
            <a:spLocks noGrp="1" noChangeArrowheads="1"/>
          </p:cNvSpPr>
          <p:nvPr>
            <p:ph type="body" idx="1"/>
          </p:nvPr>
        </p:nvSpPr>
        <p:spPr/>
        <p:txBody>
          <a:bodyPr/>
          <a:lstStyle/>
          <a:p>
            <a:endParaRPr 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153DA3A-97F9-F149-9140-C9394E55A9CC}" type="slidenum">
              <a:rPr lang="en-US"/>
              <a:pPr/>
              <a:t>34</a:t>
            </a:fld>
            <a:endParaRPr lang="en-US" dirty="0"/>
          </a:p>
        </p:txBody>
      </p:sp>
      <p:sp>
        <p:nvSpPr>
          <p:cNvPr id="177154"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77155" name="Rectangle 3"/>
          <p:cNvSpPr>
            <a:spLocks noGrp="1" noChangeArrowheads="1"/>
          </p:cNvSpPr>
          <p:nvPr>
            <p:ph type="body" idx="1"/>
          </p:nvPr>
        </p:nvSpPr>
        <p:spPr/>
        <p:txBody>
          <a:bodyPr/>
          <a:lstStyle/>
          <a:p>
            <a:r>
              <a:rPr lang="en-US" dirty="0"/>
              <a:t>Price Discrimination: Taking Economics to New Heights</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4ADF57-5176-514A-A0FD-031A0F86844D}" type="slidenum">
              <a:rPr lang="en-US"/>
              <a:pPr/>
              <a:t>35</a:t>
            </a:fld>
            <a:endParaRPr lang="en-US" dirty="0"/>
          </a:p>
        </p:txBody>
      </p:sp>
      <p:sp>
        <p:nvSpPr>
          <p:cNvPr id="178178"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78179" name="Rectangle 3"/>
          <p:cNvSpPr>
            <a:spLocks noGrp="1" noChangeArrowheads="1"/>
          </p:cNvSpPr>
          <p:nvPr>
            <p:ph type="body" idx="1"/>
          </p:nvPr>
        </p:nvSpPr>
        <p:spPr/>
        <p:txBody>
          <a:bodyPr/>
          <a:lstStyle/>
          <a:p>
            <a:r>
              <a:rPr lang="en-US" dirty="0"/>
              <a:t>Price Discrimination: Taking Economics to New Heights</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9457E62-DCC3-6741-9A15-97B5F0850AAF}" type="slidenum">
              <a:rPr lang="en-US"/>
              <a:pPr/>
              <a:t>36</a:t>
            </a:fld>
            <a:endParaRPr lang="en-US" dirty="0"/>
          </a:p>
        </p:txBody>
      </p:sp>
      <p:sp>
        <p:nvSpPr>
          <p:cNvPr id="179202"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79203" name="Rectangle 3"/>
          <p:cNvSpPr>
            <a:spLocks noGrp="1" noChangeArrowheads="1"/>
          </p:cNvSpPr>
          <p:nvPr>
            <p:ph type="body" idx="1"/>
          </p:nvPr>
        </p:nvSpPr>
        <p:spPr/>
        <p:txBody>
          <a:bodyPr/>
          <a:lstStyle/>
          <a:p>
            <a:r>
              <a:rPr lang="en-US" dirty="0"/>
              <a:t>Price Discrimination: Taking Economics to New Heights</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3120E3B-CFC0-F24F-A0EF-800CAD6F2354}" type="slidenum">
              <a:rPr lang="en-US"/>
              <a:pPr/>
              <a:t>37</a:t>
            </a:fld>
            <a:endParaRPr lang="en-US" dirty="0"/>
          </a:p>
        </p:txBody>
      </p:sp>
      <p:sp>
        <p:nvSpPr>
          <p:cNvPr id="180226"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80227" name="Rectangle 3"/>
          <p:cNvSpPr>
            <a:spLocks noGrp="1" noChangeArrowheads="1"/>
          </p:cNvSpPr>
          <p:nvPr>
            <p:ph type="body" idx="1"/>
          </p:nvPr>
        </p:nvSpPr>
        <p:spPr/>
        <p:txBody>
          <a:bodyPr/>
          <a:lstStyle/>
          <a:p>
            <a:r>
              <a:rPr lang="en-US" dirty="0"/>
              <a:t>Price Discrimination: Taking Economics to New Heights</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4813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ea typeface="MS PGothic" charset="0"/>
                <a:cs typeface="MS PGothic" charset="0"/>
              </a:rPr>
              <a:t>Now we begin a list of real-world cases of price discrimination.</a:t>
            </a:r>
          </a:p>
          <a:p>
            <a:endParaRPr lang="en-US" dirty="0">
              <a:ea typeface="MS PGothic" charset="0"/>
              <a:cs typeface="MS PGothic" charset="0"/>
            </a:endParaRPr>
          </a:p>
          <a:p>
            <a:r>
              <a:rPr lang="en-US" dirty="0">
                <a:ea typeface="MS PGothic" charset="0"/>
                <a:cs typeface="MS PGothic" charset="0"/>
              </a:rPr>
              <a:t>Time:</a:t>
            </a:r>
          </a:p>
          <a:p>
            <a:r>
              <a:rPr lang="en-US" dirty="0">
                <a:ea typeface="MS PGothic" charset="0"/>
                <a:cs typeface="MS PGothic" charset="0"/>
              </a:rPr>
              <a:t>Theaters discount matinee prices to encourage movie goers who have elastic demand and are willing to watch at a less crowded time. Movie theaters are also willing to discount the price of matinee shows since they pay to rent films on a weekly basis, so it is in their interest to show a film as many times as possible. Since the variable cost of being open during the day is essentially limited to paying a few employees the minimum wage, the theater can make additional profits even with a relatively small audience.</a:t>
            </a:r>
          </a:p>
          <a:p>
            <a:endParaRPr lang="en-US" dirty="0">
              <a:ea typeface="MS PGothic" charset="0"/>
              <a:cs typeface="MS PGothic" charset="0"/>
            </a:endParaRPr>
          </a:p>
          <a:p>
            <a:r>
              <a:rPr lang="en-US" dirty="0">
                <a:ea typeface="MS PGothic" charset="0"/>
                <a:cs typeface="MS PGothic" charset="0"/>
              </a:rPr>
              <a:t>Age:</a:t>
            </a:r>
          </a:p>
          <a:p>
            <a:r>
              <a:rPr lang="en-US" dirty="0">
                <a:ea typeface="MS PGothic" charset="0"/>
                <a:cs typeface="MS PGothic" charset="0"/>
              </a:rPr>
              <a:t>Age-based price discrimination does not always work perfectly. Theaters do not usually ask for proof of age, and it may be hard to tell the difference between a child who is just under 12 and one who is over 12.  However, the process of price discrimination works well enough to make age a useful revenue-generating tool.</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017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ea typeface="MS PGothic" charset="0"/>
                <a:cs typeface="MS PGothic" charset="0"/>
              </a:rPr>
              <a:t>Theaters often limit outside food and drinks.  Having said that, movie theaters push people with inelastic demand for snacks to buy from the concession area. Of course, that does not stop some customers with elastic demand from sneaking food into the theater.</a:t>
            </a:r>
          </a:p>
          <a:p>
            <a:endParaRPr lang="en-US" dirty="0">
              <a:ea typeface="MS PGothic" charset="0"/>
              <a:cs typeface="MS PGothic" charset="0"/>
            </a:endParaRPr>
          </a:p>
          <a:p>
            <a:r>
              <a:rPr lang="en-US" dirty="0">
                <a:ea typeface="MS PGothic" charset="0"/>
                <a:cs typeface="MS PGothic" charset="0"/>
              </a:rPr>
              <a:t>As long as some moviegoers are willing to buy concession fare at exorbitant prices, the theater will generate more revenue. Movie theaters cannot prevent smuggling completely, but they don</a:t>
            </a:r>
            <a:r>
              <a:rPr lang="en-US" altLang="ja-JP" dirty="0">
                <a:ea typeface="MS PGothic" charset="0"/>
                <a:cs typeface="MS PGothic" charset="0"/>
              </a:rPr>
              <a:t>'t have to. All they really want to do is separate their customers into two groups: a price-inelastic group of concession area </a:t>
            </a:r>
            <a:r>
              <a:rPr lang="en-US" altLang="ja-JP" dirty="0" err="1">
                <a:ea typeface="MS PGothic" charset="0"/>
                <a:cs typeface="MS PGothic" charset="0"/>
              </a:rPr>
              <a:t>snackers</a:t>
            </a:r>
            <a:r>
              <a:rPr lang="en-US" altLang="ja-JP" dirty="0">
                <a:ea typeface="MS PGothic" charset="0"/>
                <a:cs typeface="MS PGothic" charset="0"/>
              </a:rPr>
              <a:t> and a price-elastic group of </a:t>
            </a:r>
            <a:r>
              <a:rPr lang="en-US" altLang="ja-JP" dirty="0" err="1">
                <a:ea typeface="MS PGothic" charset="0"/>
                <a:cs typeface="MS PGothic" charset="0"/>
              </a:rPr>
              <a:t>nonsnackers</a:t>
            </a:r>
            <a:r>
              <a:rPr lang="en-US" altLang="ja-JP" dirty="0">
                <a:ea typeface="MS PGothic" charset="0"/>
                <a:cs typeface="MS PGothic" charset="0"/>
              </a:rPr>
              <a:t> and smugglers who fill up the remaining empty seats in the theaters.</a:t>
            </a:r>
          </a:p>
          <a:p>
            <a:endParaRPr lang="en-US" dirty="0">
              <a:ea typeface="MS PGothic" charset="0"/>
              <a:cs typeface="MS PGothic" charset="0"/>
            </a:endParaRPr>
          </a:p>
          <a:p>
            <a:r>
              <a:rPr lang="en-US" dirty="0">
                <a:ea typeface="MS PGothic" charset="0"/>
                <a:cs typeface="MS PGothic" charset="0"/>
              </a:rPr>
              <a:t>Empty seats represent lost revenue so it makes sense to try to price discriminate through a combination of high and low prices.</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222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ea typeface="MS PGothic" charset="0"/>
                <a:cs typeface="MS PGothic" charset="0"/>
              </a:rPr>
              <a:t>FAFSA = Free Application for Federal Student Aid.  This separates college students based on income.</a:t>
            </a:r>
          </a:p>
          <a:p>
            <a:endParaRPr lang="en-US" dirty="0">
              <a:ea typeface="MS PGothic" charset="0"/>
              <a:cs typeface="MS PGothic" charset="0"/>
            </a:endParaRPr>
          </a:p>
          <a:p>
            <a:r>
              <a:rPr lang="en-US" dirty="0">
                <a:ea typeface="MS PGothic" charset="0"/>
                <a:cs typeface="MS PGothic" charset="0"/>
              </a:rPr>
              <a:t>In-state versus out-of-state:</a:t>
            </a:r>
          </a:p>
          <a:p>
            <a:r>
              <a:rPr lang="en-US" dirty="0">
                <a:ea typeface="MS PGothic" charset="0"/>
                <a:cs typeface="MS PGothic" charset="0"/>
              </a:rPr>
              <a:t>Out of state students pay more for two reasons:</a:t>
            </a:r>
          </a:p>
          <a:p>
            <a:endParaRPr lang="en-US" dirty="0">
              <a:ea typeface="MS PGothic" charset="0"/>
              <a:cs typeface="MS PGothic" charset="0"/>
            </a:endParaRPr>
          </a:p>
          <a:p>
            <a:pPr>
              <a:buFontTx/>
              <a:buAutoNum type="arabicPeriod"/>
            </a:pPr>
            <a:r>
              <a:rPr lang="en-US" dirty="0">
                <a:ea typeface="MS PGothic" charset="0"/>
                <a:cs typeface="MS PGothic" charset="0"/>
              </a:rPr>
              <a:t>Parents haven</a:t>
            </a:r>
            <a:r>
              <a:rPr lang="en-US" altLang="ja-JP" dirty="0">
                <a:ea typeface="MS PGothic" charset="0"/>
                <a:cs typeface="MS PGothic" charset="0"/>
              </a:rPr>
              <a:t>'t been paying taxes in THIS state to support university (assuming it's a public university).</a:t>
            </a:r>
          </a:p>
          <a:p>
            <a:pPr>
              <a:buFontTx/>
              <a:buAutoNum type="arabicPeriod"/>
            </a:pPr>
            <a:endParaRPr lang="en-US" dirty="0">
              <a:ea typeface="MS PGothic" charset="0"/>
              <a:cs typeface="MS PGothic" charset="0"/>
            </a:endParaRPr>
          </a:p>
          <a:p>
            <a:pPr>
              <a:buFontTx/>
              <a:buAutoNum type="arabicPeriod"/>
            </a:pPr>
            <a:r>
              <a:rPr lang="en-US" dirty="0">
                <a:ea typeface="MS PGothic" charset="0"/>
                <a:cs typeface="MS PGothic" charset="0"/>
              </a:rPr>
              <a:t>If you are willing to go out of state, you must really value this university over others, and are willing to pay more for it.</a:t>
            </a:r>
          </a:p>
          <a:p>
            <a:pPr>
              <a:buFontTx/>
              <a:buAutoNum type="arabicPeriod"/>
            </a:pPr>
            <a:endParaRPr lang="en-US" dirty="0">
              <a:ea typeface="MS PGothic" charset="0"/>
              <a:cs typeface="MS PGothic" charset="0"/>
            </a:endParaRPr>
          </a:p>
          <a:p>
            <a:r>
              <a:rPr lang="en-US" dirty="0">
                <a:ea typeface="MS PGothic" charset="0"/>
                <a:cs typeface="MS PGothic" charset="0"/>
              </a:rPr>
              <a:t>Private schools:</a:t>
            </a:r>
          </a:p>
          <a:p>
            <a:r>
              <a:rPr lang="en-US" dirty="0">
                <a:ea typeface="MS PGothic" charset="0"/>
                <a:cs typeface="MS PGothic" charset="0"/>
              </a:rPr>
              <a:t>Private colleges also discriminate by advertising annual tuition and room and board fees that often exceed $50,000. With price discrimination, the </a:t>
            </a:r>
            <a:r>
              <a:rPr lang="en-US" altLang="ja-JP" dirty="0">
                <a:ea typeface="MS PGothic" charset="0"/>
                <a:cs typeface="MS PGothic" charset="0"/>
              </a:rPr>
              <a:t>"sticker" price is often discounted. Depending on how much the college wants to encourage a student to attend, it can discount the tuition all the way to zero.  Scholarships and financial need go to those who require it to attend the school, but there are still placements for the children of wealthy alums and others willing and able to pay the full sticker price.</a:t>
            </a:r>
            <a:endParaRPr lang="en-US" dirty="0">
              <a:ea typeface="MS PGothic" charset="0"/>
              <a:cs typeface="MS PGothic"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427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ea typeface="MS PGothic" charset="0"/>
                <a:cs typeface="MS PGothic" charset="0"/>
              </a:rPr>
              <a:t>How are these student discounts enforced?</a:t>
            </a:r>
          </a:p>
          <a:p>
            <a:endParaRPr lang="en-US" dirty="0">
              <a:ea typeface="MS PGothic" charset="0"/>
              <a:cs typeface="MS PGothic" charset="0"/>
            </a:endParaRPr>
          </a:p>
          <a:p>
            <a:r>
              <a:rPr lang="en-US" dirty="0">
                <a:ea typeface="MS PGothic" charset="0"/>
                <a:cs typeface="MS PGothic" charset="0"/>
              </a:rPr>
              <a:t>Most of the time, vendors will ask to see a student ID before applying a discount.</a:t>
            </a:r>
          </a:p>
          <a:p>
            <a:endParaRPr lang="en-US" dirty="0">
              <a:ea typeface="MS PGothic" charset="0"/>
              <a:cs typeface="MS PGothic" charset="0"/>
            </a:endParaRPr>
          </a:p>
          <a:p>
            <a:r>
              <a:rPr lang="en-US" dirty="0">
                <a:ea typeface="MS PGothic" charset="0"/>
                <a:cs typeface="MS PGothic" charset="0"/>
              </a:rPr>
              <a:t>More-advanced student IDs can contain digital personal information and even act as a debit card.  If a student pays for the goods or services with an ID, a discount is automatically applied.</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632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dirty="0">
              <a:ea typeface="MS PGothic" charset="0"/>
              <a:cs typeface="MS PGothic"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6553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ea typeface="MS PGothic" charset="0"/>
                <a:cs typeface="MS PGothic" charset="0"/>
              </a:rPr>
              <a:t>JoAnn has revealed her sensitivity to price by searching for a coupon, and waiting to buy the cereal until a coupon is available.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3" name="Notes Placeholder 2"/>
          <p:cNvSpPr>
            <a:spLocks noGrp="1"/>
          </p:cNvSpPr>
          <p:nvPr>
            <p:ph type="body" idx="1"/>
          </p:nvPr>
        </p:nvSpPr>
        <p:spPr/>
        <p:txBody>
          <a:bodyPr/>
          <a:lstStyle/>
          <a:p>
            <a:pPr>
              <a:defRPr/>
            </a:pPr>
            <a:r>
              <a:rPr lang="en-US" altLang="en-US" b="1" i="1" dirty="0"/>
              <a:t>"Economics in the Media" Slide</a:t>
            </a:r>
          </a:p>
          <a:p>
            <a:pPr>
              <a:defRPr/>
            </a:pPr>
            <a:endParaRPr lang="en-US" altLang="en-US" b="1" i="1" dirty="0"/>
          </a:p>
          <a:p>
            <a:pPr>
              <a:defRPr/>
            </a:pPr>
            <a:r>
              <a:rPr lang="en-US" altLang="en-US" b="1" i="1" dirty="0"/>
              <a:t>Lecture tip:  </a:t>
            </a:r>
            <a:endParaRPr lang="en-US" altLang="en-US" dirty="0"/>
          </a:p>
          <a:p>
            <a:pPr>
              <a:defRPr/>
            </a:pPr>
            <a:r>
              <a:rPr lang="en-US" altLang="en-US" i="1" dirty="0"/>
              <a:t>The clip mentioned on the slide can be found in the Interactive Instructor's Guide. Access the direct link by clicking the icon in the PowerPoint above. </a:t>
            </a:r>
          </a:p>
          <a:p>
            <a:pPr marL="171450" indent="-171450">
              <a:buFont typeface="Arial" panose="020B0604020202020204" pitchFamily="34" charset="0"/>
              <a:buChar char="•"/>
              <a:defRPr/>
            </a:pPr>
            <a:endParaRPr lang="en-US" altLang="en-US" dirty="0"/>
          </a:p>
          <a:p>
            <a:pPr>
              <a:buFont typeface="Arial" panose="020B0604020202020204" pitchFamily="34" charset="0"/>
              <a:buNone/>
              <a:defRPr/>
            </a:pPr>
            <a:r>
              <a:rPr lang="en-US" altLang="en-US" dirty="0"/>
              <a:t>You can follow up this clip by asking students:</a:t>
            </a:r>
          </a:p>
          <a:p>
            <a:pPr marL="171450" indent="-171450">
              <a:buFont typeface="Arial" charset="0"/>
              <a:buChar char="•"/>
              <a:defRPr/>
            </a:pPr>
            <a:r>
              <a:rPr lang="en-US" altLang="en-US" dirty="0"/>
              <a:t>How does Ally Bank discriminate among its customers?</a:t>
            </a:r>
          </a:p>
        </p:txBody>
      </p:sp>
    </p:spTree>
    <p:extLst>
      <p:ext uri="{BB962C8B-B14F-4D97-AF65-F5344CB8AC3E}">
        <p14:creationId xmlns:p14="http://schemas.microsoft.com/office/powerpoint/2010/main" val="297834362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6758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ea typeface="MS PGothic" charset="0"/>
                <a:cs typeface="MS PGothic" charset="0"/>
              </a:rPr>
              <a:t>Recall some often-seen examples of price discrimination here:</a:t>
            </a:r>
          </a:p>
          <a:p>
            <a:endParaRPr lang="en-US" dirty="0">
              <a:ea typeface="MS PGothic" charset="0"/>
              <a:cs typeface="MS PGothic" charset="0"/>
            </a:endParaRPr>
          </a:p>
          <a:p>
            <a:r>
              <a:rPr lang="en-US" dirty="0">
                <a:ea typeface="MS PGothic" charset="0"/>
                <a:cs typeface="MS PGothic" charset="0"/>
              </a:rPr>
              <a:t>Student discounts, military discounts, senior citizen discounts, movie matinees, airline tickets.</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6963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ea typeface="MS PGothic" charset="0"/>
                <a:cs typeface="MS PGothic" charset="0"/>
              </a:rPr>
              <a:t>Some market power means that the firm must face a downward-sloping demand curve.</a:t>
            </a: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168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ea typeface="MS PGothic" charset="0"/>
                <a:cs typeface="MS PGothic" charset="0"/>
              </a:rPr>
              <a:t>While </a:t>
            </a:r>
            <a:r>
              <a:rPr lang="en-US" altLang="ja-JP" dirty="0">
                <a:ea typeface="MS PGothic" charset="0"/>
                <a:cs typeface="MS PGothic" charset="0"/>
              </a:rPr>
              <a:t>"discrimination" often has a negative connotation, price discrimination is actually good in the sense that it improves overall economic welfare.  This is due to the reduction of deadweight loss and the increased number of trades resulting from charging different prices.</a:t>
            </a:r>
            <a:endParaRPr lang="en-US" dirty="0">
              <a:ea typeface="MS PGothic" charset="0"/>
              <a:cs typeface="MS PGothic"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373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ea typeface="MS PGothic" charset="0"/>
                <a:cs typeface="MS PGothic" charset="0"/>
              </a:rPr>
              <a:t>Correct answer: B</a:t>
            </a:r>
          </a:p>
          <a:p>
            <a:endParaRPr lang="en-US" dirty="0">
              <a:ea typeface="MS PGothic" charset="0"/>
              <a:cs typeface="MS PGothic" charset="0"/>
            </a:endParaRPr>
          </a:p>
          <a:p>
            <a:r>
              <a:rPr lang="en-US" dirty="0">
                <a:ea typeface="MS PGothic" charset="0"/>
                <a:cs typeface="MS PGothic" charset="0"/>
              </a:rPr>
              <a:t>The key here is arbitrage.</a:t>
            </a:r>
          </a:p>
          <a:p>
            <a:endParaRPr lang="en-US" dirty="0">
              <a:ea typeface="MS PGothic" charset="0"/>
              <a:cs typeface="MS PGothic" charset="0"/>
            </a:endParaRPr>
          </a:p>
          <a:p>
            <a:r>
              <a:rPr lang="en-US" dirty="0">
                <a:ea typeface="MS PGothic" charset="0"/>
                <a:cs typeface="MS PGothic" charset="0"/>
              </a:rPr>
              <a:t>Books, candy bars, and clothing can all be easily resold.  A haircut is a service and can</a:t>
            </a:r>
            <a:r>
              <a:rPr lang="en-US" altLang="ja-JP" dirty="0">
                <a:ea typeface="MS PGothic" charset="0"/>
                <a:cs typeface="MS PGothic" charset="0"/>
              </a:rPr>
              <a:t>'t be resold.  I can't get a haircut and resell it to you.</a:t>
            </a:r>
          </a:p>
          <a:p>
            <a:endParaRPr lang="en-US" dirty="0">
              <a:ea typeface="MS PGothic" charset="0"/>
              <a:cs typeface="MS PGothic"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577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ea typeface="MS PGothic" charset="0"/>
                <a:cs typeface="MS PGothic" charset="0"/>
              </a:rPr>
              <a:t>Correct answer: D</a:t>
            </a:r>
          </a:p>
          <a:p>
            <a:endParaRPr lang="en-US" dirty="0">
              <a:ea typeface="MS PGothic" charset="0"/>
              <a:cs typeface="MS PGothic" charset="0"/>
            </a:endParaRPr>
          </a:p>
          <a:p>
            <a:r>
              <a:rPr lang="en-US" dirty="0">
                <a:ea typeface="MS PGothic" charset="0"/>
                <a:cs typeface="MS PGothic" charset="0"/>
              </a:rPr>
              <a:t>While the goods are different in price, there are COST DIFFERENCES in their production.  This is NOT price discrimination.</a:t>
            </a: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782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ea typeface="MS PGothic" charset="0"/>
                <a:cs typeface="MS PGothic" charset="0"/>
              </a:rPr>
              <a:t>Correct answer: A</a:t>
            </a:r>
          </a:p>
          <a:p>
            <a:endParaRPr lang="en-US" dirty="0">
              <a:ea typeface="MS PGothic" charset="0"/>
              <a:cs typeface="MS PGothic" charset="0"/>
            </a:endParaRPr>
          </a:p>
          <a:p>
            <a:r>
              <a:rPr lang="en-US" dirty="0">
                <a:ea typeface="MS PGothic" charset="0"/>
                <a:cs typeface="MS PGothic" charset="0"/>
              </a:rPr>
              <a:t>Charge the relatively higher price to the relative insensitive (inelastic) consumer group!</a:t>
            </a: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987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ea typeface="MS PGothic" charset="0"/>
                <a:cs typeface="MS PGothic" charset="0"/>
              </a:rPr>
              <a:t>Correct answer: D</a:t>
            </a:r>
          </a:p>
          <a:p>
            <a:endParaRPr lang="en-US" dirty="0">
              <a:ea typeface="MS PGothic" charset="0"/>
              <a:cs typeface="MS PGothic" charset="0"/>
            </a:endParaRPr>
          </a:p>
          <a:p>
            <a:r>
              <a:rPr lang="en-US" dirty="0">
                <a:ea typeface="MS PGothic" charset="0"/>
                <a:cs typeface="MS PGothic" charset="0"/>
              </a:rPr>
              <a:t>Be careful again here:</a:t>
            </a:r>
          </a:p>
          <a:p>
            <a:r>
              <a:rPr lang="en-US" dirty="0">
                <a:ea typeface="MS PGothic" charset="0"/>
                <a:cs typeface="MS PGothic" charset="0"/>
              </a:rPr>
              <a:t>Just because perfect price discrimination has zero CS, doesn</a:t>
            </a:r>
            <a:r>
              <a:rPr lang="en-US" altLang="ja-JP" dirty="0">
                <a:ea typeface="MS PGothic" charset="0"/>
                <a:cs typeface="MS PGothic" charset="0"/>
              </a:rPr>
              <a:t>'t mean it's inefficient.  Perfect price discrimination is actually efficient in the sense that it has no DWL, but it is very inequitable since all the surplus goes to producers.</a:t>
            </a:r>
            <a:endParaRPr lang="en-US" dirty="0">
              <a:ea typeface="MS PGothic" charset="0"/>
              <a:cs typeface="MS PGothic"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8192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ea typeface="MS PGothic" charset="0"/>
                <a:cs typeface="MS PGothic" charset="0"/>
              </a:rPr>
              <a:t>Correct answer: C</a:t>
            </a:r>
          </a:p>
          <a:p>
            <a:endParaRPr lang="en-US" dirty="0">
              <a:ea typeface="MS PGothic" charset="0"/>
              <a:cs typeface="MS PGothic" charset="0"/>
            </a:endParaRPr>
          </a:p>
          <a:p>
            <a:r>
              <a:rPr lang="en-US" dirty="0">
                <a:ea typeface="MS PGothic" charset="0"/>
                <a:cs typeface="MS PGothic" charset="0"/>
              </a:rPr>
              <a:t>A number of factors can affect an individual</a:t>
            </a:r>
            <a:r>
              <a:rPr lang="en-US" altLang="ja-JP" dirty="0">
                <a:ea typeface="MS PGothic" charset="0"/>
                <a:cs typeface="MS PGothic" charset="0"/>
              </a:rPr>
              <a:t>'s willingness to pay for a good.</a:t>
            </a:r>
            <a:endParaRPr lang="en-US" dirty="0">
              <a:ea typeface="MS PGothic" charset="0"/>
              <a:cs typeface="MS PGothic"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F31DE9F-8A29-4744-97CD-5CF73C7CBC1E}" type="slidenum">
              <a:rPr lang="en-US" smtClean="0"/>
              <a:pPr/>
              <a:t>59</a:t>
            </a:fld>
            <a:endParaRPr lang="en-US" dirty="0"/>
          </a:p>
        </p:txBody>
      </p:sp>
    </p:spTree>
    <p:extLst>
      <p:ext uri="{BB962C8B-B14F-4D97-AF65-F5344CB8AC3E}">
        <p14:creationId xmlns:p14="http://schemas.microsoft.com/office/powerpoint/2010/main" val="21924127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331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dirty="0">
              <a:ea typeface="MS PGothic" charset="0"/>
              <a:cs typeface="MS PGothic"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536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defRPr/>
            </a:pPr>
            <a:r>
              <a:rPr lang="en-US" altLang="en-US" b="1" i="1" dirty="0"/>
              <a:t>Lecture tip:</a:t>
            </a:r>
          </a:p>
          <a:p>
            <a:pPr>
              <a:defRPr/>
            </a:pPr>
            <a:endParaRPr lang="en-US" altLang="en-US" dirty="0"/>
          </a:p>
          <a:p>
            <a:pPr>
              <a:defRPr/>
            </a:pPr>
            <a:r>
              <a:rPr lang="en-US" altLang="en-US" dirty="0"/>
              <a:t>Point out that the word "discrimination" is not meant to be pejorative, as in "racial discrimination" or "gender discrimination."</a:t>
            </a:r>
          </a:p>
          <a:p>
            <a:pPr>
              <a:defRPr/>
            </a:pPr>
            <a:endParaRPr lang="en-US" altLang="en-US" dirty="0"/>
          </a:p>
          <a:p>
            <a:pPr>
              <a:defRPr/>
            </a:pPr>
            <a:r>
              <a:rPr lang="en-US" altLang="en-US" dirty="0"/>
              <a:t>Make sure to emphasize the point about differences in costs.</a:t>
            </a:r>
          </a:p>
          <a:p>
            <a:pPr>
              <a:defRPr/>
            </a:pPr>
            <a:endParaRPr lang="en-US" altLang="en-US" dirty="0"/>
          </a:p>
          <a:p>
            <a:pPr>
              <a:defRPr/>
            </a:pPr>
            <a:r>
              <a:rPr lang="en-US" altLang="en-US" dirty="0"/>
              <a:t>Price discrimination is beneficial</a:t>
            </a:r>
            <a:r>
              <a:rPr lang="en-US" altLang="en-US" baseline="0" dirty="0"/>
              <a:t> (</a:t>
            </a:r>
            <a:r>
              <a:rPr lang="en-US" altLang="en-US" dirty="0"/>
              <a:t>it increases social welfare),</a:t>
            </a:r>
            <a:r>
              <a:rPr lang="en-US" altLang="en-US" baseline="0" dirty="0"/>
              <a:t> </a:t>
            </a:r>
            <a:r>
              <a:rPr lang="en-US" altLang="en-US" dirty="0"/>
              <a:t>since it allows more consumers to purchase the good or service.</a:t>
            </a:r>
          </a:p>
          <a:p>
            <a:pPr>
              <a:defRPr/>
            </a:pPr>
            <a:endParaRPr lang="en-US" altLang="en-US" dirty="0"/>
          </a:p>
          <a:p>
            <a:pPr>
              <a:defRPr/>
            </a:pPr>
            <a:r>
              <a:rPr lang="en-US" altLang="en-US" dirty="0"/>
              <a:t>On legality:</a:t>
            </a:r>
          </a:p>
          <a:p>
            <a:pPr marL="171450" indent="-171450">
              <a:buFont typeface="Arial" panose="020B0604020202020204" pitchFamily="34" charset="0"/>
              <a:buChar char="•"/>
              <a:defRPr/>
            </a:pPr>
            <a:r>
              <a:rPr lang="en-US" altLang="en-US" dirty="0"/>
              <a:t>Generally, yes.</a:t>
            </a:r>
          </a:p>
          <a:p>
            <a:pPr marL="171450" indent="-171450">
              <a:buFont typeface="Arial" panose="020B0604020202020204" pitchFamily="34" charset="0"/>
              <a:buChar char="•"/>
              <a:defRPr/>
            </a:pPr>
            <a:r>
              <a:rPr lang="en-US" altLang="en-US" dirty="0"/>
              <a:t>You could follow up answering the question of legality by discussing the Clayton Act and Robinson Patman Act.</a:t>
            </a:r>
          </a:p>
          <a:p>
            <a:pPr marL="171450" indent="-171450">
              <a:buFont typeface="Arial" panose="020B0604020202020204" pitchFamily="34" charset="0"/>
              <a:buChar char="•"/>
              <a:defRPr/>
            </a:pPr>
            <a:r>
              <a:rPr lang="en-US" altLang="en-US" dirty="0"/>
              <a:t>Price discrimination is illegal if there is intent to harm rivals.</a:t>
            </a:r>
          </a:p>
          <a:p>
            <a:pPr>
              <a:defRPr/>
            </a:pPr>
            <a:endParaRPr lang="en-US" altLang="en-US" dirty="0"/>
          </a:p>
          <a:p>
            <a:pPr>
              <a:defRPr/>
            </a:pPr>
            <a:r>
              <a:rPr lang="en-US" altLang="en-US" b="0" dirty="0"/>
              <a:t>A more advanced example:</a:t>
            </a:r>
          </a:p>
          <a:p>
            <a:pPr marL="171450" indent="-171450">
              <a:buFont typeface="Arial" panose="020B0604020202020204" pitchFamily="34" charset="0"/>
              <a:buChar char="•"/>
              <a:defRPr/>
            </a:pPr>
            <a:r>
              <a:rPr lang="en-US" altLang="en-US" dirty="0"/>
              <a:t>If you follow the cost argument, if a service is sold at the </a:t>
            </a:r>
            <a:r>
              <a:rPr lang="en-US" altLang="en-US" i="1" dirty="0"/>
              <a:t>same</a:t>
            </a:r>
            <a:r>
              <a:rPr lang="en-US" altLang="en-US" dirty="0"/>
              <a:t> price to two different customers, but the costs of serving them is different, it is another form of price discrimination.</a:t>
            </a:r>
          </a:p>
          <a:p>
            <a:pPr marL="628650" lvl="1" indent="-171450">
              <a:buFont typeface="Arial" panose="020B0604020202020204" pitchFamily="34" charset="0"/>
              <a:buChar char="•"/>
              <a:defRPr/>
            </a:pPr>
            <a:r>
              <a:rPr lang="en-US" altLang="en-US" dirty="0"/>
              <a:t>Simple example: a haircut at Hair </a:t>
            </a:r>
            <a:r>
              <a:rPr lang="en-US" altLang="en-US" dirty="0" err="1"/>
              <a:t>Cuttery</a:t>
            </a:r>
            <a:r>
              <a:rPr lang="en-US" altLang="en-US" dirty="0"/>
              <a:t>.</a:t>
            </a:r>
          </a:p>
          <a:p>
            <a:pPr marL="1314450" lvl="2" indent="-171450">
              <a:buFont typeface="Arial" panose="020B0604020202020204" pitchFamily="34" charset="0"/>
              <a:buChar char="•"/>
              <a:defRPr/>
            </a:pPr>
            <a:r>
              <a:rPr lang="en-US" altLang="en-US" dirty="0"/>
              <a:t>The price of a basic haircut and shampoo is the same regardless of sex. </a:t>
            </a:r>
          </a:p>
          <a:p>
            <a:pPr marL="1314450" lvl="2" indent="-171450">
              <a:buFont typeface="Arial" panose="020B0604020202020204" pitchFamily="34" charset="0"/>
              <a:buChar char="•"/>
              <a:defRPr/>
            </a:pPr>
            <a:r>
              <a:rPr lang="en-US" altLang="en-US" dirty="0"/>
              <a:t>The time to cut a "typical" woman's hair is more than that for a "typical" man's hair.</a:t>
            </a:r>
          </a:p>
          <a:p>
            <a:endParaRPr lang="en-US" dirty="0">
              <a:ea typeface="MS PGothic" charset="0"/>
              <a:cs typeface="MS PGothic"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741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ea typeface="MS PGothic" charset="0"/>
                <a:cs typeface="MS PGothic" charset="0"/>
              </a:rPr>
              <a:t>If we all get the same service (education, flight), why do we get charged different prices?</a:t>
            </a:r>
          </a:p>
          <a:p>
            <a:endParaRPr lang="en-US" dirty="0">
              <a:ea typeface="MS PGothic" charset="0"/>
              <a:cs typeface="MS PGothic" charset="0"/>
            </a:endParaRPr>
          </a:p>
          <a:p>
            <a:r>
              <a:rPr lang="en-US" dirty="0">
                <a:ea typeface="MS PGothic" charset="0"/>
                <a:cs typeface="MS PGothic" charset="0"/>
              </a:rPr>
              <a:t>Who pays more?  In- or out-of-state students?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150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ea typeface="MS PGothic" charset="0"/>
                <a:cs typeface="MS PGothic" charset="0"/>
              </a:rPr>
              <a:t>1.When have you paid a price for a good or service, but someone in your party paid a different price for the exact same thing?</a:t>
            </a:r>
          </a:p>
          <a:p>
            <a:endParaRPr lang="en-US" dirty="0">
              <a:ea typeface="MS PGothic" charset="0"/>
              <a:cs typeface="MS PGothic" charset="0"/>
            </a:endParaRPr>
          </a:p>
          <a:p>
            <a:r>
              <a:rPr lang="en-US" dirty="0">
                <a:ea typeface="MS PGothic" charset="0"/>
                <a:cs typeface="MS PGothic" charset="0"/>
              </a:rPr>
              <a:t>2.Will your flight be more expensive if you book it three months ahead of time or one week ahead of time?</a:t>
            </a:r>
          </a:p>
          <a:p>
            <a:endParaRPr lang="en-US" dirty="0">
              <a:ea typeface="MS PGothic" charset="0"/>
              <a:cs typeface="MS PGothic" charset="0"/>
            </a:endParaRPr>
          </a:p>
          <a:p>
            <a:r>
              <a:rPr lang="en-US" dirty="0">
                <a:ea typeface="MS PGothic" charset="0"/>
                <a:cs typeface="MS PGothic" charset="0"/>
              </a:rPr>
              <a:t>3.When is it cheaper to see a movie?  Saturday night or Tuesday afternoon?</a:t>
            </a:r>
          </a:p>
          <a:p>
            <a:endParaRPr lang="en-US" dirty="0">
              <a:ea typeface="MS PGothic" charset="0"/>
              <a:cs typeface="MS PGothic" charset="0"/>
            </a:endParaRPr>
          </a:p>
          <a:p>
            <a:r>
              <a:rPr lang="en-US" dirty="0">
                <a:ea typeface="MS PGothic" charset="0"/>
                <a:cs typeface="MS PGothic" charset="0"/>
              </a:rPr>
              <a:t>4.What </a:t>
            </a:r>
            <a:r>
              <a:rPr lang="en-US" altLang="ja-JP" dirty="0">
                <a:ea typeface="MS PGothic" charset="0"/>
                <a:cs typeface="MS PGothic" charset="0"/>
              </a:rPr>
              <a:t>"types" of consumers usually get discounts?</a:t>
            </a:r>
            <a:endParaRPr lang="en-US" dirty="0">
              <a:ea typeface="MS PGothic" charset="0"/>
              <a:cs typeface="MS PGothic"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3" name="Notes Placeholder 2"/>
          <p:cNvSpPr>
            <a:spLocks noGrp="1"/>
          </p:cNvSpPr>
          <p:nvPr>
            <p:ph type="body" idx="1"/>
          </p:nvPr>
        </p:nvSpPr>
        <p:spPr/>
        <p:txBody>
          <a:bodyPr/>
          <a:lstStyle/>
          <a:p>
            <a:pPr>
              <a:defRPr/>
            </a:pPr>
            <a:r>
              <a:rPr lang="en-US" altLang="en-US" b="1" i="1" dirty="0"/>
              <a:t>Real-world</a:t>
            </a:r>
            <a:r>
              <a:rPr lang="en-US" altLang="en-US" b="1" i="1" baseline="0" dirty="0"/>
              <a:t> example: </a:t>
            </a:r>
            <a:r>
              <a:rPr lang="en-US" altLang="en-US" b="0" i="0" baseline="0" dirty="0"/>
              <a:t>Price Discrimination Based on Height (See Tip #393)</a:t>
            </a:r>
            <a:endParaRPr lang="en-US" altLang="en-US" b="1" i="1" dirty="0"/>
          </a:p>
          <a:p>
            <a:pPr>
              <a:defRPr/>
            </a:pPr>
            <a:r>
              <a:rPr lang="en-US" dirty="0"/>
              <a:t>A discount for the elderly makes sense, but ask students why they think prices are segmented according to height.</a:t>
            </a:r>
          </a:p>
          <a:p>
            <a:pPr marL="171450" indent="-171450">
              <a:buFont typeface="Arial" panose="020B0604020202020204" pitchFamily="34" charset="0"/>
              <a:buChar char="•"/>
              <a:defRPr/>
            </a:pPr>
            <a:r>
              <a:rPr lang="en-US" dirty="0"/>
              <a:t>The Ultimate Guide suggests that it is a tax on Western foreigners, who tend to be taller than locals.</a:t>
            </a:r>
          </a:p>
          <a:p>
            <a:pPr marL="171450" indent="-171450">
              <a:buFont typeface="Arial" panose="020B0604020202020204" pitchFamily="34" charset="0"/>
              <a:buChar char="•"/>
              <a:defRPr/>
            </a:pPr>
            <a:r>
              <a:rPr lang="en-US" dirty="0"/>
              <a:t>Ask students whether there is a simpler explanation: </a:t>
            </a:r>
          </a:p>
          <a:p>
            <a:pPr marL="628650" lvl="1" indent="-171450">
              <a:buFont typeface="Arial" panose="020B0604020202020204" pitchFamily="34" charset="0"/>
              <a:buChar char="•"/>
              <a:defRPr/>
            </a:pPr>
            <a:r>
              <a:rPr lang="en-US" dirty="0"/>
              <a:t>What if the price was for an all-you-can-eat buffet?\</a:t>
            </a:r>
          </a:p>
          <a:p>
            <a:pPr marL="457200" lvl="1" indent="0">
              <a:buFont typeface="Arial" panose="020B0604020202020204" pitchFamily="34" charset="0"/>
              <a:buNone/>
              <a:defRPr/>
            </a:pPr>
            <a:endParaRPr lang="en-US" dirty="0"/>
          </a:p>
          <a:p>
            <a:pPr marL="0" lvl="0" indent="0">
              <a:buFont typeface="Arial" panose="020B0604020202020204" pitchFamily="34" charset="0"/>
              <a:buNone/>
              <a:defRPr/>
            </a:pPr>
            <a:r>
              <a:rPr lang="en-US" dirty="0"/>
              <a:t>[Wayne </a:t>
            </a:r>
            <a:r>
              <a:rPr lang="en-US" dirty="0" err="1"/>
              <a:t>Geerling</a:t>
            </a:r>
            <a:r>
              <a:rPr lang="en-US" dirty="0"/>
              <a:t>]</a:t>
            </a:r>
          </a:p>
        </p:txBody>
      </p:sp>
    </p:spTree>
    <p:extLst>
      <p:ext uri="{BB962C8B-B14F-4D97-AF65-F5344CB8AC3E}">
        <p14:creationId xmlns:p14="http://schemas.microsoft.com/office/powerpoint/2010/main" val="1924678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4.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4.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70" y="1350817"/>
            <a:ext cx="6810217" cy="4179455"/>
          </a:xfrm>
        </p:spPr>
        <p:txBody>
          <a:bodyPr>
            <a:normAutofit fontScale="90000"/>
          </a:bodyPr>
          <a:lstStyle>
            <a:lvl1pPr algn="l">
              <a:defRPr b="0" i="0" cap="all" baseline="0">
                <a:solidFill>
                  <a:srgbClr val="669900"/>
                </a:solidFill>
                <a:latin typeface="Cambria" panose="02040503050406030204"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Cambria" panose="02040503050406030204" pitchFamily="18" charset="0"/>
              </a:defRPr>
            </a:lvl1pPr>
          </a:lstStyle>
          <a:p>
            <a:pPr lvl="0"/>
            <a:r>
              <a:rPr lang="en-US" dirty="0"/>
              <a:t>Click to edit Master text styles</a:t>
            </a:r>
          </a:p>
        </p:txBody>
      </p:sp>
    </p:spTree>
    <p:extLst>
      <p:ext uri="{BB962C8B-B14F-4D97-AF65-F5344CB8AC3E}">
        <p14:creationId xmlns:p14="http://schemas.microsoft.com/office/powerpoint/2010/main" val="3498224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b="0" i="0">
                <a:latin typeface="Cambria" panose="02040503050406030204" pitchFamily="18" charset="0"/>
              </a:defRPr>
            </a:lvl1pPr>
            <a:lvl2pPr>
              <a:defRPr b="0" i="0">
                <a:latin typeface="Cambria" panose="02040503050406030204" pitchFamily="18" charset="0"/>
              </a:defRPr>
            </a:lvl2pPr>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354294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9126118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5270228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6517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b="0" i="0">
                <a:latin typeface="Cambria" panose="02040503050406030204" pitchFamily="18" charset="0"/>
              </a:defRPr>
            </a:lvl1pPr>
            <a:lvl2pPr>
              <a:defRPr b="0" i="0">
                <a:latin typeface="Cambria" panose="02040503050406030204" pitchFamily="18" charset="0"/>
              </a:defRPr>
            </a:lvl2pPr>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10008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8188002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34610201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23473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50" y="1350817"/>
            <a:ext cx="6810217" cy="4179455"/>
          </a:xfrm>
        </p:spPr>
        <p:txBody>
          <a:bodyPr>
            <a:normAutofit fontScale="90000"/>
          </a:bodyPr>
          <a:lstStyle>
            <a:lvl1pPr algn="l">
              <a:defRPr b="0" i="0" cap="all" baseline="0">
                <a:solidFill>
                  <a:srgbClr val="669900"/>
                </a:solidFill>
                <a:latin typeface="Cambria" panose="02040503050406030204"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Helvetica Neue Medium"/>
              </a:defRPr>
            </a:lvl1pPr>
          </a:lstStyle>
          <a:p>
            <a:pPr lvl="0"/>
            <a:r>
              <a:rPr lang="en-US" dirty="0"/>
              <a:t>Click to edit Master text styles</a:t>
            </a:r>
          </a:p>
        </p:txBody>
      </p:sp>
    </p:spTree>
    <p:extLst>
      <p:ext uri="{BB962C8B-B14F-4D97-AF65-F5344CB8AC3E}">
        <p14:creationId xmlns:p14="http://schemas.microsoft.com/office/powerpoint/2010/main" val="267392746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4922118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4361907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5" name="Straight Connector 4"/>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0"/>
            <a:ext cx="10972800" cy="1518756"/>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sz="half" idx="1"/>
          </p:nvPr>
        </p:nvSpPr>
        <p:spPr>
          <a:xfrm>
            <a:off x="609600" y="1670558"/>
            <a:ext cx="5384800" cy="5002721"/>
          </a:xfrm>
        </p:spPr>
        <p:txBody>
          <a:bodyPr/>
          <a:lstStyle>
            <a:lvl1pPr>
              <a:defRPr sz="3600" b="0" i="0">
                <a:latin typeface="Cambria" panose="02040503050406030204" pitchFamily="18" charset="0"/>
              </a:defRPr>
            </a:lvl1pPr>
            <a:lvl2pPr>
              <a:defRPr sz="3200" b="0" i="0">
                <a:latin typeface="Cambria" panose="02040503050406030204" pitchFamily="18" charset="0"/>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
        <p:nvSpPr>
          <p:cNvPr id="4" name="Content Placeholder 3"/>
          <p:cNvSpPr>
            <a:spLocks noGrp="1"/>
          </p:cNvSpPr>
          <p:nvPr>
            <p:ph sz="half" idx="2"/>
          </p:nvPr>
        </p:nvSpPr>
        <p:spPr>
          <a:xfrm>
            <a:off x="6197600" y="1670558"/>
            <a:ext cx="5384800" cy="5002721"/>
          </a:xfrm>
        </p:spPr>
        <p:txBody>
          <a:bodyPr/>
          <a:lstStyle>
            <a:lvl1pPr>
              <a:defRPr sz="3600" b="0" i="0">
                <a:latin typeface="Cambria" panose="02040503050406030204" pitchFamily="18" charset="0"/>
              </a:defRPr>
            </a:lvl1pPr>
            <a:lvl2pPr>
              <a:defRPr sz="3200" b="0" i="0">
                <a:latin typeface="Cambria" panose="02040503050406030204" pitchFamily="18" charset="0"/>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84386348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914400" y="6248400"/>
            <a:ext cx="25400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3" name="Footer Placeholder 2"/>
          <p:cNvSpPr>
            <a:spLocks noGrp="1"/>
          </p:cNvSpPr>
          <p:nvPr>
            <p:ph type="ftr" sz="quarter" idx="11"/>
          </p:nvPr>
        </p:nvSpPr>
        <p:spPr>
          <a:xfrm>
            <a:off x="4165600" y="6248400"/>
            <a:ext cx="38608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4" name="Slide Number Placeholder 3"/>
          <p:cNvSpPr>
            <a:spLocks noGrp="1"/>
          </p:cNvSpPr>
          <p:nvPr>
            <p:ph type="sldNum" sz="quarter" idx="12"/>
          </p:nvPr>
        </p:nvSpPr>
        <p:spPr>
          <a:xfrm>
            <a:off x="8737600" y="6248400"/>
            <a:ext cx="2540000" cy="457200"/>
          </a:xfrm>
          <a:prstGeom prst="rect">
            <a:avLst/>
          </a:prstGeom>
        </p:spPr>
        <p:txBody>
          <a:bodyPr/>
          <a:lstStyle>
            <a:lvl1pPr>
              <a:defRPr b="0" i="0">
                <a:latin typeface="Cambria" panose="02040503050406030204" pitchFamily="18" charset="0"/>
              </a:defRPr>
            </a:lvl1pPr>
          </a:lstStyle>
          <a:p>
            <a:fld id="{93A47C5B-FCDD-4DCE-A569-8137E1381D57}" type="slidenum">
              <a:rPr lang="en-US" altLang="en-US" smtClean="0"/>
              <a:pPr/>
              <a:t>‹#›</a:t>
            </a:fld>
            <a:endParaRPr lang="en-US" altLang="en-US" dirty="0"/>
          </a:p>
        </p:txBody>
      </p:sp>
    </p:spTree>
    <p:extLst>
      <p:ext uri="{BB962C8B-B14F-4D97-AF65-F5344CB8AC3E}">
        <p14:creationId xmlns:p14="http://schemas.microsoft.com/office/powerpoint/2010/main" val="24644186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57183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403582702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02089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84885638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10239063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75887465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703928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268104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cxnSp>
        <p:nvCxnSpPr>
          <p:cNvPr id="3" name="Straight Connector 2"/>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54755" y="-16933"/>
            <a:ext cx="10972800" cy="76809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6406647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0" i="0">
                <a:latin typeface="Cambria" panose="02040503050406030204" pitchFamily="18" charset="0"/>
              </a:defRPr>
            </a:lvl1pPr>
          </a:lstStyle>
          <a:p>
            <a:r>
              <a:rPr lang="en-US" dirty="0"/>
              <a:t>Click To Edit Master Title Style</a:t>
            </a:r>
          </a:p>
        </p:txBody>
      </p:sp>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cxnSp>
        <p:nvCxnSpPr>
          <p:cNvPr id="6" name="Straight Connector 5"/>
          <p:cNvCxnSpPr/>
          <p:nvPr userDrawn="1"/>
        </p:nvCxnSpPr>
        <p:spPr>
          <a:xfrm>
            <a:off x="462844" y="1159921"/>
            <a:ext cx="11288889" cy="0"/>
          </a:xfrm>
          <a:prstGeom prst="line">
            <a:avLst/>
          </a:prstGeom>
          <a:ln w="6350" cmpd="sng">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3" name="Picture 2" descr="MICRO_ch04_snapshot.png"/>
          <p:cNvPicPr>
            <a:picLocks noChangeAspect="1"/>
          </p:cNvPicPr>
          <p:nvPr userDrawn="1"/>
        </p:nvPicPr>
        <p:blipFill rotWithShape="1">
          <a:blip r:embed="rId2">
            <a:extLst>
              <a:ext uri="{28A0092B-C50C-407E-A947-70E740481C1C}">
                <a14:useLocalDpi xmlns:a14="http://schemas.microsoft.com/office/drawing/2010/main" val="0"/>
              </a:ext>
            </a:extLst>
          </a:blip>
          <a:srcRect l="5280" r="73229" b="90864"/>
          <a:stretch/>
        </p:blipFill>
        <p:spPr>
          <a:xfrm>
            <a:off x="1" y="1"/>
            <a:ext cx="2619023" cy="626533"/>
          </a:xfrm>
          <a:prstGeom prst="rect">
            <a:avLst/>
          </a:prstGeom>
        </p:spPr>
      </p:pic>
    </p:spTree>
    <p:extLst>
      <p:ext uri="{BB962C8B-B14F-4D97-AF65-F5344CB8AC3E}">
        <p14:creationId xmlns:p14="http://schemas.microsoft.com/office/powerpoint/2010/main" val="317812699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r="2364" b="83704"/>
          <a:stretch/>
        </p:blipFill>
        <p:spPr>
          <a:xfrm>
            <a:off x="0" y="0"/>
            <a:ext cx="11898488" cy="1117600"/>
          </a:xfrm>
          <a:prstGeom prst="rect">
            <a:avLst/>
          </a:prstGeom>
        </p:spPr>
      </p:pic>
      <p:sp>
        <p:nvSpPr>
          <p:cNvPr id="2" name="Title 1"/>
          <p:cNvSpPr>
            <a:spLocks noGrp="1"/>
          </p:cNvSpPr>
          <p:nvPr>
            <p:ph type="title" hasCustomPrompt="1"/>
          </p:nvPr>
        </p:nvSpPr>
        <p:spPr>
          <a:xfrm>
            <a:off x="462844" y="262452"/>
            <a:ext cx="11288889" cy="592673"/>
          </a:xfrm>
        </p:spPr>
        <p:txBody>
          <a:bodyPr/>
          <a:lstStyle>
            <a:lvl1pPr>
              <a:defRPr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50583805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sp>
        <p:nvSpPr>
          <p:cNvPr id="6" name="Text Placeholder 5"/>
          <p:cNvSpPr>
            <a:spLocks noGrp="1"/>
          </p:cNvSpPr>
          <p:nvPr>
            <p:ph type="body" sz="quarter" idx="13" hasCustomPrompt="1"/>
          </p:nvPr>
        </p:nvSpPr>
        <p:spPr>
          <a:xfrm>
            <a:off x="373236" y="6048904"/>
            <a:ext cx="11367208" cy="482600"/>
          </a:xfrm>
          <a:prstGeom prst="rect">
            <a:avLst/>
          </a:prstGeom>
        </p:spPr>
        <p:txBody>
          <a:bodyPr vert="horz"/>
          <a:lstStyle>
            <a:lvl1pPr marL="0" indent="0">
              <a:buFontTx/>
              <a:buNone/>
              <a:defRPr sz="2000" b="0" i="0" spc="110">
                <a:latin typeface="Cambria" panose="02040503050406030204" pitchFamily="18" charset="0"/>
                <a:cs typeface="Arial Narrow"/>
              </a:defRPr>
            </a:lvl1pPr>
            <a:lvl2pPr marL="457200" indent="0">
              <a:buFontTx/>
              <a:buNone/>
              <a:defRPr sz="2000" b="0" i="0" spc="110">
                <a:latin typeface="Cambria" panose="02040503050406030204" pitchFamily="18" charset="0"/>
                <a:cs typeface="Arial Narrow"/>
              </a:defRPr>
            </a:lvl2pPr>
            <a:lvl3pPr marL="914400" indent="0">
              <a:buFontTx/>
              <a:buNone/>
              <a:defRPr sz="2000" b="0" i="0" spc="110">
                <a:latin typeface="Cambria" panose="02040503050406030204" pitchFamily="18" charset="0"/>
                <a:cs typeface="Arial Narrow"/>
              </a:defRPr>
            </a:lvl3pPr>
            <a:lvl4pPr marL="1371600" indent="0">
              <a:buFontTx/>
              <a:buNone/>
              <a:defRPr sz="2000" b="0" i="0" spc="110">
                <a:latin typeface="Cambria" panose="02040503050406030204" pitchFamily="18" charset="0"/>
                <a:cs typeface="Arial Narrow"/>
              </a:defRPr>
            </a:lvl4pPr>
            <a:lvl5pPr marL="1828800" indent="0">
              <a:buFontTx/>
              <a:buNone/>
              <a:defRPr sz="2000" b="0" i="0" spc="110">
                <a:latin typeface="Cambria" panose="02040503050406030204" pitchFamily="18" charset="0"/>
                <a:cs typeface="Arial Narrow"/>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l="34479" r="2364" b="83704"/>
          <a:stretch/>
        </p:blipFill>
        <p:spPr>
          <a:xfrm>
            <a:off x="1" y="2573881"/>
            <a:ext cx="12011377" cy="1744137"/>
          </a:xfrm>
          <a:prstGeom prst="rect">
            <a:avLst/>
          </a:prstGeom>
        </p:spPr>
      </p:pic>
      <p:sp>
        <p:nvSpPr>
          <p:cNvPr id="2" name="Title 1"/>
          <p:cNvSpPr>
            <a:spLocks noGrp="1"/>
          </p:cNvSpPr>
          <p:nvPr>
            <p:ph type="title" hasCustomPrompt="1"/>
          </p:nvPr>
        </p:nvSpPr>
        <p:spPr>
          <a:xfrm>
            <a:off x="463551" y="2921020"/>
            <a:ext cx="10870495" cy="939800"/>
          </a:xfrm>
        </p:spPr>
        <p:txBody>
          <a:bodyPr anchor="ctr" anchorCtr="0"/>
          <a:lstStyle>
            <a:lvl1pPr>
              <a:defRPr sz="4100"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26605951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8C223900-0738-5846-973D-3AF914A96077}"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2144778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3" name="Rectangle 2"/>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0" i="0" dirty="0">
              <a:solidFill>
                <a:prstClr val="white"/>
              </a:solidFill>
              <a:latin typeface="Cambria" panose="02040503050406030204" pitchFamily="18" charset="0"/>
            </a:endParaRPr>
          </a:p>
        </p:txBody>
      </p:sp>
      <p:sp>
        <p:nvSpPr>
          <p:cNvPr id="2" name="Title 1"/>
          <p:cNvSpPr>
            <a:spLocks noGrp="1"/>
          </p:cNvSpPr>
          <p:nvPr>
            <p:ph type="title"/>
          </p:nvPr>
        </p:nvSpPr>
        <p:spPr>
          <a:xfrm>
            <a:off x="609600" y="0"/>
            <a:ext cx="10972800" cy="151875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168961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70370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479376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26544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929241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ctr">
              <a:defRPr sz="3600"/>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marL="0" indent="0">
              <a:buNone/>
              <a:defRPr sz="2400"/>
            </a:lvl1pPr>
            <a:lvl2pPr marL="914400" indent="-457200">
              <a:buFont typeface="Arial" panose="020B0604020202020204" pitchFamily="34" charset="0"/>
              <a:buChar char="•"/>
              <a:defRPr sz="2400"/>
            </a:lvl2pPr>
          </a:lstStyle>
          <a:p>
            <a:pPr lvl="0"/>
            <a:r>
              <a:rPr lang="en-US" dirty="0"/>
              <a:t>Click to edit Master </a:t>
            </a:r>
            <a:r>
              <a:rPr lang="en-US"/>
              <a:t>text styles</a:t>
            </a:r>
          </a:p>
          <a:p>
            <a:pPr lvl="1"/>
            <a:r>
              <a:rPr lang="en-US"/>
              <a:t>Second </a:t>
            </a:r>
            <a:r>
              <a:rPr lang="en-US" dirty="0"/>
              <a:t>level</a:t>
            </a:r>
          </a:p>
        </p:txBody>
      </p:sp>
    </p:spTree>
    <p:extLst>
      <p:ext uri="{BB962C8B-B14F-4D97-AF65-F5344CB8AC3E}">
        <p14:creationId xmlns:p14="http://schemas.microsoft.com/office/powerpoint/2010/main" val="33415371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22.xml"/></Relationships>
</file>

<file path=ppt/slideMasters/_rels/slideMaster11.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26.xml"/></Relationships>
</file>

<file path=ppt/slideMasters/_rels/slideMaster13.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 Id="rId4" Type="http://schemas.openxmlformats.org/officeDocument/2006/relationships/theme" Target="../theme/theme13.xml"/></Relationships>
</file>

<file path=ppt/slideMasters/_rels/slideMaster14.xml.rels><?xml version="1.0" encoding="UTF-8" standalone="yes"?>
<Relationships xmlns="http://schemas.openxmlformats.org/package/2006/relationships"><Relationship Id="rId3" Type="http://schemas.openxmlformats.org/officeDocument/2006/relationships/slideLayout" Target="../slideLayouts/slideLayout32.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image" Target="../media/image1.png"/><Relationship Id="rId5" Type="http://schemas.openxmlformats.org/officeDocument/2006/relationships/theme" Target="../theme/theme14.xml"/><Relationship Id="rId4" Type="http://schemas.openxmlformats.org/officeDocument/2006/relationships/slideLayout" Target="../slideLayouts/slideLayout33.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slideLayout" Target="../slideLayouts/slideLayout15.xml"/><Relationship Id="rId1" Type="http://schemas.openxmlformats.org/officeDocument/2006/relationships/slideLayout" Target="../slideLayouts/slideLayout14.xml"/></Relationships>
</file>

<file path=ppt/slideMasters/_rels/slideMaster8.xml.rels><?xml version="1.0" encoding="UTF-8" standalone="yes"?>
<Relationships xmlns="http://schemas.openxmlformats.org/package/2006/relationships"><Relationship Id="rId3" Type="http://schemas.openxmlformats.org/officeDocument/2006/relationships/theme" Target="../theme/theme8.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slideLayout" Target="../slideLayouts/slideLayout19.xml"/><Relationship Id="rId1" Type="http://schemas.openxmlformats.org/officeDocument/2006/relationships/slideLayout" Target="../slideLayouts/slideLayout18.xml"/><Relationship Id="rId5" Type="http://schemas.openxmlformats.org/officeDocument/2006/relationships/theme" Target="../theme/theme9.xml"/><Relationship Id="rId4"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8766039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5" r:id="rId4"/>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b="0" i="0" dirty="0">
              <a:solidFill>
                <a:srgbClr val="FFFFFF"/>
              </a:solidFill>
              <a:latin typeface="Cambria" panose="02040503050406030204" pitchFamily="18" charset="0"/>
              <a:ea typeface="MS PGothic"/>
              <a:cs typeface="MS PGothic"/>
            </a:endParaRPr>
          </a:p>
        </p:txBody>
      </p:sp>
      <p:sp>
        <p:nvSpPr>
          <p:cNvPr id="7171"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7172"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513394938"/>
      </p:ext>
    </p:extLst>
  </p:cSld>
  <p:clrMap bg1="lt1" tx1="dk1" bg2="lt2" tx2="dk2" accent1="accent1" accent2="accent2" accent3="accent3" accent4="accent4" accent5="accent5" accent6="accent6" hlink="hlink" folHlink="folHlink"/>
  <p:sldLayoutIdLst>
    <p:sldLayoutId id="2147483700"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257914239"/>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614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6148"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495633918"/>
      </p:ext>
    </p:extLst>
  </p:cSld>
  <p:clrMap bg1="lt1" tx1="dk1" bg2="lt2" tx2="dk2" accent1="accent1" accent2="accent2" accent3="accent3" accent4="accent4" accent5="accent5" accent6="accent6" hlink="hlink" folHlink="folHlink"/>
  <p:sldLayoutIdLst>
    <p:sldLayoutId id="2147483706"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387767964"/>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blipFill rotWithShape="1">
            <a:blip r:embed="rId6"/>
            <a:stretch>
              <a:fillRect/>
            </a:stretch>
          </a:blipFill>
          <a:ln w="19050">
            <a:solidFill>
              <a:srgbClr val="0A5B74"/>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b="0" i="0" dirty="0">
              <a:solidFill>
                <a:prstClr val="white"/>
              </a:solidFill>
              <a:latin typeface="Cambria" panose="02040503050406030204" pitchFamily="18" charset="0"/>
            </a:endParaRPr>
          </a:p>
        </p:txBody>
      </p:sp>
      <p:sp>
        <p:nvSpPr>
          <p:cNvPr id="2" name="Title Placeholder 1"/>
          <p:cNvSpPr>
            <a:spLocks noGrp="1"/>
          </p:cNvSpPr>
          <p:nvPr>
            <p:ph type="title"/>
          </p:nvPr>
        </p:nvSpPr>
        <p:spPr>
          <a:xfrm>
            <a:off x="462844" y="592656"/>
            <a:ext cx="11288889" cy="592673"/>
          </a:xfrm>
          <a:prstGeom prst="rect">
            <a:avLst/>
          </a:prstGeom>
        </p:spPr>
        <p:txBody>
          <a:bodyPr vert="horz" lIns="0" tIns="0" rIns="0" bIns="0" rtlCol="0" anchor="t" anchorCtr="0">
            <a:noAutofit/>
          </a:bodyPr>
          <a:lstStyle/>
          <a:p>
            <a:r>
              <a:rPr lang="en-US" dirty="0"/>
              <a:t>Click To Edit Master Title Style</a:t>
            </a:r>
          </a:p>
        </p:txBody>
      </p:sp>
      <p:sp>
        <p:nvSpPr>
          <p:cNvPr id="6" name="Slide Number Placeholder 5"/>
          <p:cNvSpPr>
            <a:spLocks noGrp="1"/>
          </p:cNvSpPr>
          <p:nvPr>
            <p:ph type="sldNum" sz="quarter" idx="4"/>
          </p:nvPr>
        </p:nvSpPr>
        <p:spPr>
          <a:xfrm>
            <a:off x="8737600" y="6632046"/>
            <a:ext cx="3160889" cy="225955"/>
          </a:xfrm>
          <a:prstGeom prst="rect">
            <a:avLst/>
          </a:prstGeom>
        </p:spPr>
        <p:txBody>
          <a:bodyPr vert="horz" wrap="square" lIns="91440" tIns="45720" rIns="91440" bIns="45720" numCol="1" anchor="ctr" anchorCtr="0" compatLnSpc="1">
            <a:prstTxWarp prst="textNoShape">
              <a:avLst/>
            </a:prstTxWarp>
          </a:bodyPr>
          <a:lstStyle>
            <a:lvl1pPr algn="r">
              <a:defRPr sz="1000" b="0" i="0">
                <a:solidFill>
                  <a:schemeClr val="bg1"/>
                </a:solidFill>
                <a:latin typeface="Cambria" panose="02040503050406030204" pitchFamily="18" charset="0"/>
                <a:cs typeface="Arial" charset="0"/>
              </a:defRPr>
            </a:lvl1pPr>
          </a:lstStyle>
          <a:p>
            <a:pPr defTabSz="457200" fontAlgn="base">
              <a:spcBef>
                <a:spcPct val="0"/>
              </a:spcBef>
              <a:spcAft>
                <a:spcPct val="0"/>
              </a:spcAft>
            </a:pPr>
            <a:fld id="{C22D4794-4183-DC44-9F89-F8E20243ACC7}" type="slidenum">
              <a:rPr lang="en-US" smtClean="0">
                <a:solidFill>
                  <a:prstClr val="white"/>
                </a:solidFill>
                <a:ea typeface="ＭＳ Ｐゴシック" charset="0"/>
              </a:rPr>
              <a:pPr defTabSz="457200" fontAlgn="base">
                <a:spcBef>
                  <a:spcPct val="0"/>
                </a:spcBef>
                <a:spcAft>
                  <a:spcPct val="0"/>
                </a:spcAft>
              </a:pPr>
              <a:t>‹#›</a:t>
            </a:fld>
            <a:endParaRPr lang="en-US" dirty="0">
              <a:solidFill>
                <a:prstClr val="white"/>
              </a:solidFill>
              <a:ea typeface="ＭＳ Ｐゴシック" charset="0"/>
            </a:endParaRPr>
          </a:p>
        </p:txBody>
      </p:sp>
    </p:spTree>
    <p:extLst>
      <p:ext uri="{BB962C8B-B14F-4D97-AF65-F5344CB8AC3E}">
        <p14:creationId xmlns:p14="http://schemas.microsoft.com/office/powerpoint/2010/main" val="3160945414"/>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Lst>
  <p:txStyles>
    <p:titleStyle>
      <a:lvl1pPr algn="l" defTabSz="457200" rtl="0" eaLnBrk="0" fontAlgn="base" hangingPunct="0">
        <a:spcBef>
          <a:spcPct val="0"/>
        </a:spcBef>
        <a:spcAft>
          <a:spcPct val="0"/>
        </a:spcAft>
        <a:defRPr sz="3200" b="0" i="0" kern="1200" spc="130">
          <a:solidFill>
            <a:schemeClr val="bg1"/>
          </a:solidFill>
          <a:latin typeface="Cambria" panose="02040503050406030204" pitchFamily="18" charset="0"/>
          <a:ea typeface="ＭＳ Ｐゴシック" charset="-128"/>
          <a:cs typeface="Cambria" panose="02040503050406030204" pitchFamily="18" charset="0"/>
        </a:defRPr>
      </a:lvl1pPr>
      <a:lvl2pPr algn="l" defTabSz="457200" rtl="0" eaLnBrk="0" fontAlgn="base" hangingPunct="0">
        <a:spcBef>
          <a:spcPct val="0"/>
        </a:spcBef>
        <a:spcAft>
          <a:spcPct val="0"/>
        </a:spcAft>
        <a:defRPr sz="2000">
          <a:solidFill>
            <a:schemeClr val="bg1"/>
          </a:solidFill>
          <a:latin typeface="Arial" charset="0"/>
          <a:ea typeface="ＭＳ Ｐゴシック" charset="-128"/>
        </a:defRPr>
      </a:lvl2pPr>
      <a:lvl3pPr algn="l" defTabSz="457200" rtl="0" eaLnBrk="0" fontAlgn="base" hangingPunct="0">
        <a:spcBef>
          <a:spcPct val="0"/>
        </a:spcBef>
        <a:spcAft>
          <a:spcPct val="0"/>
        </a:spcAft>
        <a:defRPr sz="2000">
          <a:solidFill>
            <a:schemeClr val="bg1"/>
          </a:solidFill>
          <a:latin typeface="Arial" charset="0"/>
          <a:ea typeface="ＭＳ Ｐゴシック" charset="-128"/>
        </a:defRPr>
      </a:lvl3pPr>
      <a:lvl4pPr algn="l" defTabSz="457200" rtl="0" eaLnBrk="0" fontAlgn="base" hangingPunct="0">
        <a:spcBef>
          <a:spcPct val="0"/>
        </a:spcBef>
        <a:spcAft>
          <a:spcPct val="0"/>
        </a:spcAft>
        <a:defRPr sz="2000">
          <a:solidFill>
            <a:schemeClr val="bg1"/>
          </a:solidFill>
          <a:latin typeface="Arial" charset="0"/>
          <a:ea typeface="ＭＳ Ｐゴシック" charset="-128"/>
        </a:defRPr>
      </a:lvl4pPr>
      <a:lvl5pPr algn="l" defTabSz="457200" rtl="0" eaLnBrk="0" fontAlgn="base" hangingPunct="0">
        <a:spcBef>
          <a:spcPct val="0"/>
        </a:spcBef>
        <a:spcAft>
          <a:spcPct val="0"/>
        </a:spcAft>
        <a:defRPr sz="2000">
          <a:solidFill>
            <a:schemeClr val="bg1"/>
          </a:solidFill>
          <a:latin typeface="Arial" charset="0"/>
          <a:ea typeface="ＭＳ Ｐゴシック" charset="-128"/>
        </a:defRPr>
      </a:lvl5pPr>
      <a:lvl6pPr marL="457200" algn="l" defTabSz="457200" rtl="0" fontAlgn="base">
        <a:spcBef>
          <a:spcPct val="0"/>
        </a:spcBef>
        <a:spcAft>
          <a:spcPct val="0"/>
        </a:spcAft>
        <a:defRPr sz="2000">
          <a:solidFill>
            <a:schemeClr val="bg1"/>
          </a:solidFill>
          <a:latin typeface="Arial" charset="0"/>
          <a:ea typeface="ＭＳ Ｐゴシック" charset="-128"/>
        </a:defRPr>
      </a:lvl6pPr>
      <a:lvl7pPr marL="914400" algn="l" defTabSz="457200" rtl="0" fontAlgn="base">
        <a:spcBef>
          <a:spcPct val="0"/>
        </a:spcBef>
        <a:spcAft>
          <a:spcPct val="0"/>
        </a:spcAft>
        <a:defRPr sz="2000">
          <a:solidFill>
            <a:schemeClr val="bg1"/>
          </a:solidFill>
          <a:latin typeface="Arial" charset="0"/>
          <a:ea typeface="ＭＳ Ｐゴシック" charset="-128"/>
        </a:defRPr>
      </a:lvl7pPr>
      <a:lvl8pPr marL="1371600" algn="l" defTabSz="457200" rtl="0" fontAlgn="base">
        <a:spcBef>
          <a:spcPct val="0"/>
        </a:spcBef>
        <a:spcAft>
          <a:spcPct val="0"/>
        </a:spcAft>
        <a:defRPr sz="2000">
          <a:solidFill>
            <a:schemeClr val="bg1"/>
          </a:solidFill>
          <a:latin typeface="Arial" charset="0"/>
          <a:ea typeface="ＭＳ Ｐゴシック" charset="-128"/>
        </a:defRPr>
      </a:lvl8pPr>
      <a:lvl9pPr marL="1828800" algn="l" defTabSz="457200" rtl="0" fontAlgn="base">
        <a:spcBef>
          <a:spcPct val="0"/>
        </a:spcBef>
        <a:spcAft>
          <a:spcPct val="0"/>
        </a:spcAft>
        <a:defRPr sz="2000">
          <a:solidFill>
            <a:schemeClr val="bg1"/>
          </a:solidFill>
          <a:latin typeface="Arial" charset="0"/>
          <a:ea typeface="ＭＳ Ｐゴシック" charset="-128"/>
        </a:defRPr>
      </a:lvl9pPr>
    </p:titleStyle>
    <p:bodyStyle>
      <a:lvl1pPr marL="342900" indent="-342900" algn="l" defTabSz="457200" rtl="0" eaLnBrk="0" fontAlgn="base" hangingPunct="0">
        <a:spcBef>
          <a:spcPct val="20000"/>
        </a:spcBef>
        <a:spcAft>
          <a:spcPct val="0"/>
        </a:spcAft>
        <a:buFont typeface="Arial" charset="0"/>
        <a:buChar char="•"/>
        <a:defRPr sz="1600" kern="1200">
          <a:solidFill>
            <a:schemeClr val="bg1"/>
          </a:solidFill>
          <a:latin typeface="Arial"/>
          <a:ea typeface="ＭＳ Ｐゴシック" charset="-128"/>
          <a:cs typeface="Arial"/>
        </a:defRPr>
      </a:lvl1pPr>
      <a:lvl2pPr marL="742950" indent="-285750" algn="l" defTabSz="457200" rtl="0" eaLnBrk="0" fontAlgn="base" hangingPunct="0">
        <a:spcBef>
          <a:spcPct val="20000"/>
        </a:spcBef>
        <a:spcAft>
          <a:spcPct val="0"/>
        </a:spcAft>
        <a:buFont typeface="Arial" charset="0"/>
        <a:buChar char="–"/>
        <a:defRPr sz="1400" kern="1200">
          <a:solidFill>
            <a:schemeClr val="bg1"/>
          </a:solidFill>
          <a:latin typeface="Arial"/>
          <a:ea typeface="ＭＳ Ｐゴシック" charset="-128"/>
          <a:cs typeface="Arial"/>
        </a:defRPr>
      </a:lvl2pPr>
      <a:lvl3pPr marL="1143000" indent="-228600" algn="l" defTabSz="457200" rtl="0" eaLnBrk="0" fontAlgn="base" hangingPunct="0">
        <a:spcBef>
          <a:spcPct val="20000"/>
        </a:spcBef>
        <a:spcAft>
          <a:spcPct val="0"/>
        </a:spcAft>
        <a:buFont typeface="Arial" charset="0"/>
        <a:buChar char="•"/>
        <a:defRPr sz="1200" kern="1200">
          <a:solidFill>
            <a:schemeClr val="bg1"/>
          </a:solidFill>
          <a:latin typeface="Arial"/>
          <a:ea typeface="ＭＳ Ｐゴシック" charset="-128"/>
          <a:cs typeface="Arial"/>
        </a:defRPr>
      </a:lvl3pPr>
      <a:lvl4pPr marL="16002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4pPr>
      <a:lvl5pPr marL="20574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33220926"/>
      </p:ext>
    </p:extLst>
  </p:cSld>
  <p:clrMap bg1="lt1" tx1="dk1" bg2="lt2" tx2="dk2" accent1="accent1" accent2="accent2" accent3="accent3" accent4="accent4" accent5="accent5" accent6="accent6" hlink="hlink" folHlink="folHlink"/>
  <p:sldLayoutIdLst>
    <p:sldLayoutId id="2147483670"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818106467"/>
      </p:ext>
    </p:extLst>
  </p:cSld>
  <p:clrMap bg1="lt1" tx1="dk1" bg2="lt2" tx2="dk2" accent1="accent1" accent2="accent2" accent3="accent3" accent4="accent4" accent5="accent5" accent6="accent6" hlink="hlink" folHlink="folHlink"/>
  <p:sldLayoutIdLst>
    <p:sldLayoutId id="2147483672" r:id="rId1"/>
    <p:sldLayoutId id="2147483673"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sz="1800" b="0" i="0" dirty="0">
              <a:solidFill>
                <a:srgbClr val="FFFFFF"/>
              </a:solidFill>
              <a:latin typeface="Cambria" panose="02040503050406030204" pitchFamily="18" charset="0"/>
            </a:endParaRPr>
          </a:p>
        </p:txBody>
      </p:sp>
      <p:sp>
        <p:nvSpPr>
          <p:cNvPr id="614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6148"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109375186"/>
      </p:ext>
    </p:extLst>
  </p:cSld>
  <p:clrMap bg1="lt1" tx1="dk1" bg2="lt2" tx2="dk2" accent1="accent1" accent2="accent2" accent3="accent3" accent4="accent4" accent5="accent5" accent6="accent6" hlink="hlink" folHlink="folHlink"/>
  <p:sldLayoutIdLst>
    <p:sldLayoutId id="2147483675" r:id="rId1"/>
    <p:sldLayoutId id="2147483717"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723028240"/>
      </p:ext>
    </p:extLst>
  </p:cSld>
  <p:clrMap bg1="lt1" tx1="dk1" bg2="lt2" tx2="dk2" accent1="accent1" accent2="accent2" accent3="accent3" accent4="accent4" accent5="accent5" accent6="accent6" hlink="hlink" folHlink="folHlink"/>
  <p:sldLayoutIdLst>
    <p:sldLayoutId id="2147483677" r:id="rId1"/>
    <p:sldLayoutId id="2147483678"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705857204"/>
      </p:ext>
    </p:extLst>
  </p:cSld>
  <p:clrMap bg1="lt1" tx1="dk1" bg2="lt2" tx2="dk2" accent1="accent1" accent2="accent2" accent3="accent3" accent4="accent4" accent5="accent5" accent6="accent6" hlink="hlink" folHlink="folHlink"/>
  <p:sldLayoutIdLst>
    <p:sldLayoutId id="2147483683" r:id="rId1"/>
    <p:sldLayoutId id="2147483684"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237164169"/>
      </p:ext>
    </p:extLst>
  </p:cSld>
  <p:clrMap bg1="lt1" tx1="dk1" bg2="lt2" tx2="dk2" accent1="accent1" accent2="accent2" accent3="accent3" accent4="accent4" accent5="accent5" accent6="accent6" hlink="hlink" folHlink="folHlink"/>
  <p:sldLayoutIdLst>
    <p:sldLayoutId id="2147483689" r:id="rId1"/>
    <p:sldLayoutId id="2147483690"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874164344"/>
      </p:ext>
    </p:extLst>
  </p:cSld>
  <p:clrMap bg1="lt1" tx1="dk1" bg2="lt2" tx2="dk2" accent1="accent1" accent2="accent2" accent3="accent3" accent4="accent4" accent5="accent5" accent6="accent6" hlink="hlink" folHlink="folHlink"/>
  <p:sldLayoutIdLst>
    <p:sldLayoutId id="2147483692" r:id="rId1"/>
    <p:sldLayoutId id="2147483693"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926072915"/>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711" r:id="rId4"/>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30.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image" Target="../media/image19.emf"/><Relationship Id="rId13" Type="http://schemas.openxmlformats.org/officeDocument/2006/relationships/image" Target="../media/image24.emf"/><Relationship Id="rId18" Type="http://schemas.openxmlformats.org/officeDocument/2006/relationships/image" Target="../media/image29.emf"/><Relationship Id="rId3" Type="http://schemas.openxmlformats.org/officeDocument/2006/relationships/image" Target="../media/image14.emf"/><Relationship Id="rId7" Type="http://schemas.openxmlformats.org/officeDocument/2006/relationships/image" Target="../media/image18.emf"/><Relationship Id="rId12" Type="http://schemas.openxmlformats.org/officeDocument/2006/relationships/image" Target="../media/image23.emf"/><Relationship Id="rId17" Type="http://schemas.openxmlformats.org/officeDocument/2006/relationships/image" Target="../media/image28.emf"/><Relationship Id="rId2" Type="http://schemas.openxmlformats.org/officeDocument/2006/relationships/notesSlide" Target="../notesSlides/notesSlide19.xml"/><Relationship Id="rId16" Type="http://schemas.openxmlformats.org/officeDocument/2006/relationships/image" Target="../media/image27.emf"/><Relationship Id="rId1" Type="http://schemas.openxmlformats.org/officeDocument/2006/relationships/slideLayout" Target="../slideLayouts/slideLayout23.xml"/><Relationship Id="rId6" Type="http://schemas.openxmlformats.org/officeDocument/2006/relationships/image" Target="../media/image17.emf"/><Relationship Id="rId11" Type="http://schemas.openxmlformats.org/officeDocument/2006/relationships/image" Target="../media/image22.emf"/><Relationship Id="rId5" Type="http://schemas.openxmlformats.org/officeDocument/2006/relationships/image" Target="../media/image16.emf"/><Relationship Id="rId15" Type="http://schemas.openxmlformats.org/officeDocument/2006/relationships/image" Target="../media/image26.emf"/><Relationship Id="rId10" Type="http://schemas.openxmlformats.org/officeDocument/2006/relationships/image" Target="../media/image21.emf"/><Relationship Id="rId19" Type="http://schemas.openxmlformats.org/officeDocument/2006/relationships/image" Target="../media/image30.emf"/><Relationship Id="rId4" Type="http://schemas.openxmlformats.org/officeDocument/2006/relationships/image" Target="../media/image15.emf"/><Relationship Id="rId9" Type="http://schemas.openxmlformats.org/officeDocument/2006/relationships/image" Target="../media/image20.emf"/><Relationship Id="rId14" Type="http://schemas.openxmlformats.org/officeDocument/2006/relationships/image" Target="../media/image25.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0.xml"/><Relationship Id="rId1" Type="http://schemas.openxmlformats.org/officeDocument/2006/relationships/slideLayout" Target="../slideLayouts/slideLayout19.xml"/><Relationship Id="rId4" Type="http://schemas.openxmlformats.org/officeDocument/2006/relationships/image" Target="../media/image32.jpe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image" Target="../media/image38.emf"/><Relationship Id="rId13" Type="http://schemas.openxmlformats.org/officeDocument/2006/relationships/image" Target="../media/image43.emf"/><Relationship Id="rId3" Type="http://schemas.openxmlformats.org/officeDocument/2006/relationships/image" Target="../media/image33.emf"/><Relationship Id="rId7" Type="http://schemas.openxmlformats.org/officeDocument/2006/relationships/image" Target="../media/image37.emf"/><Relationship Id="rId12" Type="http://schemas.openxmlformats.org/officeDocument/2006/relationships/image" Target="../media/image42.emf"/><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36.emf"/><Relationship Id="rId11" Type="http://schemas.openxmlformats.org/officeDocument/2006/relationships/image" Target="../media/image41.emf"/><Relationship Id="rId5" Type="http://schemas.openxmlformats.org/officeDocument/2006/relationships/image" Target="../media/image35.emf"/><Relationship Id="rId10" Type="http://schemas.openxmlformats.org/officeDocument/2006/relationships/image" Target="../media/image40.emf"/><Relationship Id="rId4" Type="http://schemas.openxmlformats.org/officeDocument/2006/relationships/image" Target="../media/image34.emf"/><Relationship Id="rId9" Type="http://schemas.openxmlformats.org/officeDocument/2006/relationships/image" Target="../media/image39.emf"/></Relationships>
</file>

<file path=ppt/slides/_rels/slide27.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hyperlink" Target="https://www.youtube.com/watch?v=NkOxfoVOl2g" TargetMode="External"/><Relationship Id="rId2" Type="http://schemas.openxmlformats.org/officeDocument/2006/relationships/notesSlide" Target="../notesSlides/notesSlide25.xml"/><Relationship Id="rId1" Type="http://schemas.openxmlformats.org/officeDocument/2006/relationships/slideLayout" Target="../slideLayouts/slideLayout19.xml"/><Relationship Id="rId5" Type="http://schemas.openxmlformats.org/officeDocument/2006/relationships/hyperlink" Target="https://www.youtube.com/watch?v=quG79jwJiZ4" TargetMode="External"/><Relationship Id="rId4" Type="http://schemas.openxmlformats.org/officeDocument/2006/relationships/image" Target="../media/image45.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7.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2" Type="http://schemas.openxmlformats.org/officeDocument/2006/relationships/image" Target="../media/image52.jpeg"/><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2" Type="http://schemas.openxmlformats.org/officeDocument/2006/relationships/image" Target="../media/image53.jpeg"/><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2" Type="http://schemas.openxmlformats.org/officeDocument/2006/relationships/image" Target="../media/image54.jpeg"/><Relationship Id="rId1"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2" Type="http://schemas.openxmlformats.org/officeDocument/2006/relationships/image" Target="../media/image55.jpeg"/><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2" Type="http://schemas.openxmlformats.org/officeDocument/2006/relationships/image" Target="../media/image56.jpeg"/><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image" Target="../media/image57.jpe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hyperlink" Target="https://www.youtube.com/watch?v=7GUPY4ZXZME"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5.emf"/></Relationships>
</file>

<file path=ppt/slides/_rels/slide50.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19.xml"/><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itle 1"/>
          <p:cNvSpPr>
            <a:spLocks noGrp="1"/>
          </p:cNvSpPr>
          <p:nvPr>
            <p:ph type="ctrTitle"/>
          </p:nvPr>
        </p:nvSpPr>
        <p:spPr>
          <a:xfrm>
            <a:off x="5253063" y="1350965"/>
            <a:ext cx="5412417" cy="4179887"/>
          </a:xfrm>
        </p:spPr>
        <p:txBody>
          <a:bodyPr>
            <a:normAutofit/>
          </a:bodyPr>
          <a:lstStyle/>
          <a:p>
            <a:pPr algn="ctr" eaLnBrk="1" hangingPunct="1">
              <a:defRPr/>
            </a:pPr>
            <a:r>
              <a:rPr lang="en-US" sz="6600" b="1" cap="none" dirty="0">
                <a:ea typeface="MS PGothic" charset="0"/>
                <a:cs typeface="Arial" panose="020B0604020202020204" pitchFamily="34" charset="0"/>
              </a:rPr>
              <a:t>Economics I</a:t>
            </a:r>
            <a:endParaRPr lang="en-US" sz="5400" b="1" cap="none" dirty="0">
              <a:ea typeface="MS PGothic" charset="0"/>
              <a:cs typeface="Arial" panose="020B0604020202020204" pitchFamily="34" charset="0"/>
            </a:endParaRPr>
          </a:p>
        </p:txBody>
      </p:sp>
      <p:sp>
        <p:nvSpPr>
          <p:cNvPr id="7170" name="Text Placeholder 2"/>
          <p:cNvSpPr>
            <a:spLocks noGrp="1"/>
          </p:cNvSpPr>
          <p:nvPr>
            <p:ph type="body" sz="quarter" idx="10"/>
          </p:nvPr>
        </p:nvSpPr>
        <p:spPr>
          <a:xfrm>
            <a:off x="1041401" y="1350965"/>
            <a:ext cx="3619499" cy="4179887"/>
          </a:xfrm>
        </p:spPr>
        <p:txBody>
          <a:bodyPr/>
          <a:lstStyle/>
          <a:p>
            <a:pPr eaLnBrk="1" hangingPunct="1"/>
            <a:r>
              <a:rPr lang="en-US" altLang="en-US" sz="6600" dirty="0">
                <a:cs typeface="Arial" panose="020B0604020202020204" pitchFamily="34" charset="0"/>
              </a:rPr>
              <a:t>Week #9</a:t>
            </a:r>
          </a:p>
        </p:txBody>
      </p:sp>
    </p:spTree>
    <p:extLst>
      <p:ext uri="{BB962C8B-B14F-4D97-AF65-F5344CB8AC3E}">
        <p14:creationId xmlns:p14="http://schemas.microsoft.com/office/powerpoint/2010/main" val="10735093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a:xfrm>
            <a:off x="593767" y="0"/>
            <a:ext cx="11317184" cy="1519238"/>
          </a:xfrm>
        </p:spPr>
        <p:txBody>
          <a:bodyPr/>
          <a:lstStyle/>
          <a:p>
            <a:r>
              <a:rPr lang="en-US" altLang="en-US" b="1" dirty="0">
                <a:ea typeface="MS PGothic" charset="-128"/>
                <a:cs typeface="Arial" charset="0"/>
              </a:rPr>
              <a:t>A Strange Example of Price Discrimination</a:t>
            </a:r>
          </a:p>
        </p:txBody>
      </p:sp>
      <p:sp>
        <p:nvSpPr>
          <p:cNvPr id="18435" name="Content Placeholder 4"/>
          <p:cNvSpPr>
            <a:spLocks noGrp="1"/>
          </p:cNvSpPr>
          <p:nvPr>
            <p:ph sz="half" idx="1"/>
          </p:nvPr>
        </p:nvSpPr>
        <p:spPr>
          <a:xfrm>
            <a:off x="593767" y="1670050"/>
            <a:ext cx="6266256" cy="5003800"/>
          </a:xfrm>
        </p:spPr>
        <p:txBody>
          <a:bodyPr/>
          <a:lstStyle/>
          <a:p>
            <a:r>
              <a:rPr lang="en-US" altLang="en-US" sz="3200" dirty="0">
                <a:ea typeface="MS PGothic" charset="-128"/>
                <a:cs typeface="Arial" charset="0"/>
              </a:rPr>
              <a:t>A restaurant in Penang, Malaysia, sets prices  segmented according to height, with a discount for the elderly.</a:t>
            </a:r>
          </a:p>
          <a:p>
            <a:pPr lvl="1">
              <a:defRPr/>
            </a:pPr>
            <a:r>
              <a:rPr lang="en-US" sz="2800" dirty="0"/>
              <a:t>A discount for the elderly makes sense, but what about prices which are segmented according to height.</a:t>
            </a:r>
          </a:p>
          <a:p>
            <a:pPr lvl="1">
              <a:defRPr/>
            </a:pPr>
            <a:r>
              <a:rPr lang="en-US" sz="2800" dirty="0"/>
              <a:t>It might be a tax on Western foreigners, who tend to be taller than locals.</a:t>
            </a:r>
          </a:p>
          <a:p>
            <a:endParaRPr lang="en-US" altLang="en-US" sz="3200" dirty="0">
              <a:ea typeface="MS PGothic" charset="-128"/>
              <a:cs typeface="Arial" charset="0"/>
            </a:endParaRPr>
          </a:p>
        </p:txBody>
      </p:sp>
      <p:pic>
        <p:nvPicPr>
          <p:cNvPr id="5" name="Picture 4" descr="A Malaysian menu poster."/>
          <p:cNvPicPr>
            <a:picLocks noChangeAspect="1"/>
          </p:cNvPicPr>
          <p:nvPr/>
        </p:nvPicPr>
        <p:blipFill>
          <a:blip r:embed="rId3"/>
          <a:stretch>
            <a:fillRect/>
          </a:stretch>
        </p:blipFill>
        <p:spPr>
          <a:xfrm>
            <a:off x="7151826" y="1781470"/>
            <a:ext cx="3295582" cy="4409582"/>
          </a:xfrm>
          <a:prstGeom prst="rect">
            <a:avLst/>
          </a:prstGeom>
        </p:spPr>
      </p:pic>
    </p:spTree>
    <p:extLst>
      <p:ext uri="{BB962C8B-B14F-4D97-AF65-F5344CB8AC3E}">
        <p14:creationId xmlns:p14="http://schemas.microsoft.com/office/powerpoint/2010/main" val="19667654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1981200" y="0"/>
            <a:ext cx="9205356" cy="1519238"/>
          </a:xfrm>
        </p:spPr>
        <p:txBody>
          <a:bodyPr/>
          <a:lstStyle/>
          <a:p>
            <a:r>
              <a:rPr lang="en-US" altLang="en-US" b="1" dirty="0">
                <a:ea typeface="MS PGothic" charset="-128"/>
                <a:cs typeface="Arial" charset="0"/>
              </a:rPr>
              <a:t>Price Discrimination Gone Wrong</a:t>
            </a:r>
          </a:p>
        </p:txBody>
      </p:sp>
      <p:sp>
        <p:nvSpPr>
          <p:cNvPr id="19459" name="Content Placeholder 4"/>
          <p:cNvSpPr>
            <a:spLocks noGrp="1"/>
          </p:cNvSpPr>
          <p:nvPr>
            <p:ph sz="half" idx="1"/>
          </p:nvPr>
        </p:nvSpPr>
        <p:spPr>
          <a:xfrm>
            <a:off x="1981200" y="1603904"/>
            <a:ext cx="8115300" cy="749153"/>
          </a:xfrm>
        </p:spPr>
        <p:txBody>
          <a:bodyPr/>
          <a:lstStyle/>
          <a:p>
            <a:r>
              <a:rPr lang="en-US" altLang="en-US" sz="3200" dirty="0">
                <a:ea typeface="MS PGothic" charset="-128"/>
                <a:cs typeface="Arial" charset="0"/>
              </a:rPr>
              <a:t>What's wrong in this picture?</a:t>
            </a:r>
          </a:p>
        </p:txBody>
      </p:sp>
      <p:pic>
        <p:nvPicPr>
          <p:cNvPr id="5" name="Picture 4" descr="The price of ale cans; single cans are 3 euros or any 2 cans are 7 euros."/>
          <p:cNvPicPr>
            <a:picLocks noChangeAspect="1"/>
          </p:cNvPicPr>
          <p:nvPr/>
        </p:nvPicPr>
        <p:blipFill>
          <a:blip r:embed="rId3"/>
          <a:stretch>
            <a:fillRect/>
          </a:stretch>
        </p:blipFill>
        <p:spPr>
          <a:xfrm>
            <a:off x="3450230" y="2504871"/>
            <a:ext cx="5291543" cy="3952017"/>
          </a:xfrm>
          <a:prstGeom prst="rect">
            <a:avLst/>
          </a:prstGeom>
        </p:spPr>
      </p:pic>
    </p:spTree>
    <p:extLst>
      <p:ext uri="{BB962C8B-B14F-4D97-AF65-F5344CB8AC3E}">
        <p14:creationId xmlns:p14="http://schemas.microsoft.com/office/powerpoint/2010/main" val="49220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p:cNvSpPr>
            <a:spLocks noGrp="1"/>
          </p:cNvSpPr>
          <p:nvPr>
            <p:ph type="title"/>
          </p:nvPr>
        </p:nvSpPr>
        <p:spPr>
          <a:xfrm>
            <a:off x="609600" y="69"/>
            <a:ext cx="10972800" cy="1527175"/>
          </a:xfrm>
        </p:spPr>
        <p:txBody>
          <a:bodyPr/>
          <a:lstStyle/>
          <a:p>
            <a:r>
              <a:rPr lang="en-US" b="1" dirty="0">
                <a:ea typeface="MS PGothic" charset="0"/>
              </a:rPr>
              <a:t>Price Discrimination</a:t>
            </a:r>
          </a:p>
        </p:txBody>
      </p:sp>
      <p:sp>
        <p:nvSpPr>
          <p:cNvPr id="9219" name="Content Placeholder 2"/>
          <p:cNvSpPr>
            <a:spLocks noGrp="1"/>
          </p:cNvSpPr>
          <p:nvPr>
            <p:ph idx="1"/>
          </p:nvPr>
        </p:nvSpPr>
        <p:spPr>
          <a:xfrm>
            <a:off x="609600" y="1712913"/>
            <a:ext cx="10972800" cy="4895850"/>
          </a:xfrm>
        </p:spPr>
        <p:txBody>
          <a:bodyPr/>
          <a:lstStyle/>
          <a:p>
            <a:r>
              <a:rPr lang="en-US" sz="3200" dirty="0">
                <a:ea typeface="MS PGothic" charset="0"/>
              </a:rPr>
              <a:t>Price discrimination</a:t>
            </a:r>
          </a:p>
          <a:p>
            <a:pPr lvl="1"/>
            <a:r>
              <a:rPr lang="en-US" sz="2800" dirty="0">
                <a:ea typeface="MS PGothic" charset="0"/>
              </a:rPr>
              <a:t>A firm sells the same good to different consumers at different prices for reasons </a:t>
            </a:r>
            <a:r>
              <a:rPr lang="en-US" sz="2800" dirty="0">
                <a:solidFill>
                  <a:srgbClr val="FF0000"/>
                </a:solidFill>
                <a:ea typeface="MS PGothic" charset="0"/>
              </a:rPr>
              <a:t>NOT associated with cost differences</a:t>
            </a:r>
            <a:r>
              <a:rPr lang="en-US" sz="2800" dirty="0">
                <a:ea typeface="MS PGothic" charset="0"/>
              </a:rPr>
              <a:t>.</a:t>
            </a:r>
          </a:p>
          <a:p>
            <a:r>
              <a:rPr lang="en-US" sz="3200" dirty="0">
                <a:ea typeface="MS PGothic" charset="0"/>
              </a:rPr>
              <a:t>Discrimination</a:t>
            </a:r>
          </a:p>
          <a:p>
            <a:pPr lvl="1"/>
            <a:r>
              <a:rPr lang="en-US" sz="2800" dirty="0">
                <a:ea typeface="MS PGothic" charset="0"/>
              </a:rPr>
              <a:t>Has a negative connotation.</a:t>
            </a:r>
          </a:p>
          <a:p>
            <a:pPr lvl="1"/>
            <a:r>
              <a:rPr lang="en-US" sz="2800" dirty="0">
                <a:ea typeface="MS PGothic" charset="0"/>
              </a:rPr>
              <a:t>However, in this chapter, we'</a:t>
            </a:r>
            <a:r>
              <a:rPr lang="en-US" altLang="ja-JP" sz="2800" dirty="0">
                <a:ea typeface="MS PGothic" charset="0"/>
              </a:rPr>
              <a:t>ll see that price discrimination benefits both firms and consumers.</a:t>
            </a:r>
          </a:p>
          <a:p>
            <a:pPr lvl="1"/>
            <a:r>
              <a:rPr lang="en-US" altLang="en-US" sz="2800" dirty="0">
                <a:ea typeface="MS PGothic" charset="-128"/>
                <a:cs typeface="Arial" charset="0"/>
              </a:rPr>
              <a:t>Price discrimination is beneficial since it can allow markets to work more efficiently.</a:t>
            </a:r>
            <a:endParaRPr lang="en-US" sz="2800" dirty="0">
              <a:ea typeface="MS PGothic" charset="0"/>
            </a:endParaRPr>
          </a:p>
        </p:txBody>
      </p:sp>
    </p:spTree>
    <p:extLst>
      <p:ext uri="{BB962C8B-B14F-4D97-AF65-F5344CB8AC3E}">
        <p14:creationId xmlns:p14="http://schemas.microsoft.com/office/powerpoint/2010/main" val="401445576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9219">
                                            <p:txEl>
                                              <p:pRg st="1" end="1"/>
                                            </p:txEl>
                                          </p:spTgt>
                                        </p:tgtEl>
                                        <p:attrNameLst>
                                          <p:attrName>style.visibility</p:attrName>
                                        </p:attrNameLst>
                                      </p:cBhvr>
                                      <p:to>
                                        <p:strVal val="visible"/>
                                      </p:to>
                                    </p:set>
                                    <p:animEffect transition="in" filter="barn(inVertical)">
                                      <p:cBhvr>
                                        <p:cTn id="7" dur="500"/>
                                        <p:tgtEl>
                                          <p:spTgt spid="9219">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9219">
                                            <p:txEl>
                                              <p:pRg st="3" end="3"/>
                                            </p:txEl>
                                          </p:spTgt>
                                        </p:tgtEl>
                                        <p:attrNameLst>
                                          <p:attrName>style.visibility</p:attrName>
                                        </p:attrNameLst>
                                      </p:cBhvr>
                                      <p:to>
                                        <p:strVal val="visible"/>
                                      </p:to>
                                    </p:set>
                                    <p:animEffect transition="in" filter="barn(inVertical)">
                                      <p:cBhvr>
                                        <p:cTn id="12" dur="500"/>
                                        <p:tgtEl>
                                          <p:spTgt spid="9219">
                                            <p:txEl>
                                              <p:pRg st="3" end="3"/>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9219">
                                            <p:txEl>
                                              <p:pRg st="4" end="4"/>
                                            </p:txEl>
                                          </p:spTgt>
                                        </p:tgtEl>
                                        <p:attrNameLst>
                                          <p:attrName>style.visibility</p:attrName>
                                        </p:attrNameLst>
                                      </p:cBhvr>
                                      <p:to>
                                        <p:strVal val="visible"/>
                                      </p:to>
                                    </p:set>
                                    <p:animEffect transition="in" filter="barn(inVertical)">
                                      <p:cBhvr>
                                        <p:cTn id="15" dur="500"/>
                                        <p:tgtEl>
                                          <p:spTgt spid="9219">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9219">
                                            <p:txEl>
                                              <p:pRg st="5" end="5"/>
                                            </p:txEl>
                                          </p:spTgt>
                                        </p:tgtEl>
                                        <p:attrNameLst>
                                          <p:attrName>style.visibility</p:attrName>
                                        </p:attrNameLst>
                                      </p:cBhvr>
                                      <p:to>
                                        <p:strVal val="visible"/>
                                      </p:to>
                                    </p:set>
                                    <p:animEffect transition="in" filter="barn(inVertical)">
                                      <p:cBhvr>
                                        <p:cTn id="18" dur="500"/>
                                        <p:tgtEl>
                                          <p:spTgt spid="921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0842" y="58831"/>
            <a:ext cx="10972800" cy="1527337"/>
          </a:xfrm>
        </p:spPr>
        <p:txBody>
          <a:bodyPr/>
          <a:lstStyle/>
          <a:p>
            <a:r>
              <a:rPr lang="en-US" b="1" dirty="0"/>
              <a:t>Importance of Price Discrimination</a:t>
            </a:r>
          </a:p>
        </p:txBody>
      </p:sp>
      <p:sp>
        <p:nvSpPr>
          <p:cNvPr id="3" name="Content Placeholder 2"/>
          <p:cNvSpPr>
            <a:spLocks noGrp="1"/>
          </p:cNvSpPr>
          <p:nvPr>
            <p:ph idx="1"/>
          </p:nvPr>
        </p:nvSpPr>
        <p:spPr>
          <a:xfrm>
            <a:off x="183444" y="1586168"/>
            <a:ext cx="12008556" cy="4896248"/>
          </a:xfrm>
        </p:spPr>
        <p:txBody>
          <a:bodyPr/>
          <a:lstStyle/>
          <a:p>
            <a:r>
              <a:rPr lang="en-US" sz="2400" dirty="0"/>
              <a:t>Price discrimination occurs very frequently.</a:t>
            </a:r>
            <a:endParaRPr lang="fr-CH" sz="2400" dirty="0"/>
          </a:p>
          <a:p>
            <a:r>
              <a:rPr lang="fr-CH" sz="2400" dirty="0" err="1"/>
              <a:t>Producer's</a:t>
            </a:r>
            <a:r>
              <a:rPr lang="fr-CH" sz="2400" dirty="0"/>
              <a:t> objective: extract (some of) the consumer surplus.</a:t>
            </a:r>
          </a:p>
          <a:p>
            <a:r>
              <a:rPr lang="fr-CH" sz="2400" dirty="0"/>
              <a:t>Different types, classified by Pigou (1920):</a:t>
            </a:r>
          </a:p>
          <a:p>
            <a:pPr lvl="1"/>
            <a:r>
              <a:rPr lang="fr-CH" sz="2400" b="1" dirty="0"/>
              <a:t>First-</a:t>
            </a:r>
            <a:r>
              <a:rPr lang="fr-CH" sz="2400" b="1" dirty="0" err="1"/>
              <a:t>Degree</a:t>
            </a:r>
            <a:r>
              <a:rPr lang="fr-CH" sz="2400" b="1" dirty="0"/>
              <a:t> Price Discrimination (</a:t>
            </a:r>
            <a:r>
              <a:rPr lang="fr-CH" sz="2400" b="1" dirty="0" err="1"/>
              <a:t>Perfect</a:t>
            </a:r>
            <a:r>
              <a:rPr lang="fr-CH" sz="2400" b="1" dirty="0"/>
              <a:t> Price Discrimination): </a:t>
            </a:r>
            <a:r>
              <a:rPr lang="fr-CH" sz="2400" dirty="0"/>
              <a:t>Different prices are charged for the same product to every different consumer.</a:t>
            </a:r>
          </a:p>
          <a:p>
            <a:pPr lvl="1"/>
            <a:r>
              <a:rPr lang="fr-CH" sz="2400" b="1" dirty="0"/>
              <a:t>Second-</a:t>
            </a:r>
            <a:r>
              <a:rPr lang="fr-CH" sz="2400" b="1" dirty="0" err="1"/>
              <a:t>Degree</a:t>
            </a:r>
            <a:r>
              <a:rPr lang="fr-CH" sz="2400" b="1" dirty="0"/>
              <a:t> Price Discrimination:</a:t>
            </a:r>
            <a:r>
              <a:rPr lang="fr-CH" sz="2400" dirty="0"/>
              <a:t> </a:t>
            </a:r>
            <a:r>
              <a:rPr lang="en-US" sz="2400" dirty="0"/>
              <a:t>Selling larger quantities of a same product at a lower unit </a:t>
            </a:r>
            <a:r>
              <a:rPr lang="fr-CH" sz="2400" dirty="0"/>
              <a:t>price.</a:t>
            </a:r>
          </a:p>
          <a:p>
            <a:pPr lvl="1"/>
            <a:r>
              <a:rPr lang="fr-CH" sz="2400" b="1" dirty="0" err="1"/>
              <a:t>Third-Degree</a:t>
            </a:r>
            <a:r>
              <a:rPr lang="fr-CH" sz="2400" b="1" dirty="0"/>
              <a:t> Price Discrimination:</a:t>
            </a:r>
            <a:r>
              <a:rPr lang="fr-CH" sz="2400" dirty="0"/>
              <a:t> Different prices </a:t>
            </a:r>
            <a:r>
              <a:rPr lang="en-US" sz="2400" dirty="0"/>
              <a:t>are charged for the same product to different group of consumers.</a:t>
            </a:r>
          </a:p>
          <a:p>
            <a:pPr lvl="1"/>
            <a:r>
              <a:rPr lang="en-US" sz="2400" dirty="0">
                <a:solidFill>
                  <a:srgbClr val="FF0000"/>
                </a:solidFill>
              </a:rPr>
              <a:t>In this course we will cover </a:t>
            </a:r>
            <a:r>
              <a:rPr lang="en-US" sz="2400" b="1" dirty="0">
                <a:solidFill>
                  <a:srgbClr val="FF0000"/>
                </a:solidFill>
              </a:rPr>
              <a:t>only first and third-degree price discriminations</a:t>
            </a:r>
            <a:r>
              <a:rPr lang="en-US" sz="2400" dirty="0">
                <a:solidFill>
                  <a:srgbClr val="FF0000"/>
                </a:solidFill>
              </a:rPr>
              <a:t> assuming the firm we are dealing is a monopoly.</a:t>
            </a:r>
          </a:p>
        </p:txBody>
      </p:sp>
    </p:spTree>
    <p:extLst>
      <p:ext uri="{BB962C8B-B14F-4D97-AF65-F5344CB8AC3E}">
        <p14:creationId xmlns:p14="http://schemas.microsoft.com/office/powerpoint/2010/main" val="10728045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154" name="Picture 2" descr="TAB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477" y="1890896"/>
            <a:ext cx="11309559" cy="378177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4" name="Title 1"/>
          <p:cNvSpPr txBox="1">
            <a:spLocks/>
          </p:cNvSpPr>
          <p:nvPr/>
        </p:nvSpPr>
        <p:spPr>
          <a:xfrm>
            <a:off x="722489" y="254052"/>
            <a:ext cx="10972800" cy="846616"/>
          </a:xfrm>
          <a:prstGeom prst="rect">
            <a:avLst/>
          </a:prstGeom>
        </p:spPr>
        <p:txBody>
          <a:bodyPr/>
          <a:lstStyle>
            <a:lvl1pPr algn="ctr" defTabSz="457200" rtl="0" eaLnBrk="0" fontAlgn="base" hangingPunct="0">
              <a:spcBef>
                <a:spcPct val="0"/>
              </a:spcBef>
              <a:spcAft>
                <a:spcPct val="0"/>
              </a:spcAft>
              <a:defRPr sz="4400" b="1">
                <a:solidFill>
                  <a:schemeClr val="tx1"/>
                </a:solidFill>
                <a:latin typeface="+mj-lt"/>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a:lstStyle>
          <a:p>
            <a:r>
              <a:rPr lang="en-US" dirty="0">
                <a:latin typeface="Cambria" panose="02040503050406030204" pitchFamily="18" charset="0"/>
                <a:ea typeface="MS PGothic" charset="0"/>
              </a:rPr>
              <a:t>Monopolistic Firm</a:t>
            </a:r>
          </a:p>
        </p:txBody>
      </p:sp>
    </p:spTree>
    <p:extLst>
      <p:ext uri="{BB962C8B-B14F-4D97-AF65-F5344CB8AC3E}">
        <p14:creationId xmlns:p14="http://schemas.microsoft.com/office/powerpoint/2010/main" val="32373538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6674" name="Picture 2" descr="FIG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4165" y="352249"/>
            <a:ext cx="7923670" cy="618065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2" name="TextBox 1"/>
          <p:cNvSpPr txBox="1"/>
          <p:nvPr/>
        </p:nvSpPr>
        <p:spPr>
          <a:xfrm>
            <a:off x="8822856" y="3442578"/>
            <a:ext cx="2400978"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en-US" dirty="0">
                <a:latin typeface="Cambria" panose="02040503050406030204" pitchFamily="18" charset="0"/>
              </a:rPr>
              <a:t>Assume that MC = ATC</a:t>
            </a:r>
          </a:p>
        </p:txBody>
      </p:sp>
    </p:spTree>
    <p:extLst>
      <p:ext uri="{BB962C8B-B14F-4D97-AF65-F5344CB8AC3E}">
        <p14:creationId xmlns:p14="http://schemas.microsoft.com/office/powerpoint/2010/main" val="31739371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p:cNvSpPr>
            <a:spLocks noGrp="1"/>
          </p:cNvSpPr>
          <p:nvPr>
            <p:ph type="title"/>
          </p:nvPr>
        </p:nvSpPr>
        <p:spPr>
          <a:xfrm>
            <a:off x="609600" y="69"/>
            <a:ext cx="10972800" cy="1527175"/>
          </a:xfrm>
        </p:spPr>
        <p:txBody>
          <a:bodyPr/>
          <a:lstStyle/>
          <a:p>
            <a:r>
              <a:rPr lang="en-US" b="1" dirty="0">
                <a:ea typeface="MS PGothic" charset="0"/>
              </a:rPr>
              <a:t>Conditions for Price Discrimination</a:t>
            </a:r>
          </a:p>
        </p:txBody>
      </p:sp>
      <p:sp>
        <p:nvSpPr>
          <p:cNvPr id="11267" name="Content Placeholder 2"/>
          <p:cNvSpPr>
            <a:spLocks noGrp="1"/>
          </p:cNvSpPr>
          <p:nvPr>
            <p:ph idx="1"/>
          </p:nvPr>
        </p:nvSpPr>
        <p:spPr>
          <a:xfrm>
            <a:off x="609600" y="1712913"/>
            <a:ext cx="10972800" cy="4895850"/>
          </a:xfrm>
        </p:spPr>
        <p:txBody>
          <a:bodyPr/>
          <a:lstStyle/>
          <a:p>
            <a:r>
              <a:rPr lang="en-US" dirty="0">
                <a:ea typeface="MS PGothic" charset="0"/>
              </a:rPr>
              <a:t>Two conditions must be met for price discrimination to be successful. </a:t>
            </a:r>
          </a:p>
          <a:p>
            <a:pPr marL="971550" lvl="1" indent="-514350">
              <a:buFont typeface="Calibri" charset="0"/>
              <a:buAutoNum type="arabicPeriod"/>
            </a:pPr>
            <a:r>
              <a:rPr lang="en-US" dirty="0">
                <a:ea typeface="MS PGothic" charset="0"/>
              </a:rPr>
              <a:t>Firm must be able to distinguish groups of buyers with different price elasticities of demand (different willingness to pay).</a:t>
            </a:r>
          </a:p>
          <a:p>
            <a:pPr marL="971550" lvl="1" indent="-514350">
              <a:buFont typeface="Calibri" charset="0"/>
              <a:buAutoNum type="arabicPeriod"/>
            </a:pPr>
            <a:r>
              <a:rPr lang="en-US" dirty="0">
                <a:ea typeface="MS PGothic" charset="0"/>
              </a:rPr>
              <a:t>Firm must prevent resale of the good or service.</a:t>
            </a:r>
          </a:p>
          <a:p>
            <a:pPr marL="457200" lvl="1" indent="0">
              <a:buNone/>
            </a:pPr>
            <a:endParaRPr lang="en-US" dirty="0">
              <a:ea typeface="MS PGothic" charset="0"/>
            </a:endParaRPr>
          </a:p>
          <a:p>
            <a:pPr lvl="1">
              <a:buFont typeface="Wingdings" pitchFamily="2" charset="2"/>
              <a:buChar char="Ø"/>
            </a:pPr>
            <a:r>
              <a:rPr lang="en-US" sz="2400" b="1" dirty="0">
                <a:solidFill>
                  <a:srgbClr val="FF0000"/>
                </a:solidFill>
                <a:ea typeface="MS PGothic" charset="0"/>
              </a:rPr>
              <a:t>Note that the firm must have some market power to price discriminate. </a:t>
            </a:r>
          </a:p>
          <a:p>
            <a:pPr marL="971550" lvl="1" indent="-514350">
              <a:buFont typeface="Calibri" charset="0"/>
              <a:buAutoNum type="arabicPeriod"/>
            </a:pPr>
            <a:endParaRPr lang="en-US" dirty="0">
              <a:ea typeface="MS PGothic" charset="0"/>
            </a:endParaRPr>
          </a:p>
        </p:txBody>
      </p:sp>
    </p:spTree>
    <p:extLst>
      <p:ext uri="{BB962C8B-B14F-4D97-AF65-F5344CB8AC3E}">
        <p14:creationId xmlns:p14="http://schemas.microsoft.com/office/powerpoint/2010/main" val="421062330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1267">
                                            <p:txEl>
                                              <p:pRg st="1" end="1"/>
                                            </p:txEl>
                                          </p:spTgt>
                                        </p:tgtEl>
                                        <p:attrNameLst>
                                          <p:attrName>style.visibility</p:attrName>
                                        </p:attrNameLst>
                                      </p:cBhvr>
                                      <p:to>
                                        <p:strVal val="visible"/>
                                      </p:to>
                                    </p:set>
                                    <p:animEffect transition="in" filter="barn(inVertical)">
                                      <p:cBhvr>
                                        <p:cTn id="7" dur="500"/>
                                        <p:tgtEl>
                                          <p:spTgt spid="11267">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1267">
                                            <p:txEl>
                                              <p:pRg st="2" end="2"/>
                                            </p:txEl>
                                          </p:spTgt>
                                        </p:tgtEl>
                                        <p:attrNameLst>
                                          <p:attrName>style.visibility</p:attrName>
                                        </p:attrNameLst>
                                      </p:cBhvr>
                                      <p:to>
                                        <p:strVal val="visible"/>
                                      </p:to>
                                    </p:set>
                                    <p:animEffect transition="in" filter="barn(inVertical)">
                                      <p:cBhvr>
                                        <p:cTn id="12" dur="500"/>
                                        <p:tgtEl>
                                          <p:spTgt spid="1126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1267">
                                            <p:txEl>
                                              <p:pRg st="4" end="4"/>
                                            </p:txEl>
                                          </p:spTgt>
                                        </p:tgtEl>
                                        <p:attrNameLst>
                                          <p:attrName>style.visibility</p:attrName>
                                        </p:attrNameLst>
                                      </p:cBhvr>
                                      <p:to>
                                        <p:strVal val="visible"/>
                                      </p:to>
                                    </p:set>
                                    <p:animEffect transition="in" filter="barn(inVertical)">
                                      <p:cBhvr>
                                        <p:cTn id="17" dur="500"/>
                                        <p:tgtEl>
                                          <p:spTgt spid="1126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p:cNvSpPr>
            <a:spLocks noGrp="1"/>
          </p:cNvSpPr>
          <p:nvPr>
            <p:ph type="title"/>
          </p:nvPr>
        </p:nvSpPr>
        <p:spPr>
          <a:xfrm>
            <a:off x="609600" y="69"/>
            <a:ext cx="10972800" cy="1527175"/>
          </a:xfrm>
        </p:spPr>
        <p:txBody>
          <a:bodyPr/>
          <a:lstStyle/>
          <a:p>
            <a:r>
              <a:rPr lang="en-US" b="1" dirty="0">
                <a:ea typeface="MS PGothic" charset="0"/>
              </a:rPr>
              <a:t>Distinguishing Groups of Buyers</a:t>
            </a:r>
          </a:p>
        </p:txBody>
      </p:sp>
      <p:sp>
        <p:nvSpPr>
          <p:cNvPr id="12291" name="Content Placeholder 2"/>
          <p:cNvSpPr>
            <a:spLocks noGrp="1"/>
          </p:cNvSpPr>
          <p:nvPr>
            <p:ph idx="1"/>
          </p:nvPr>
        </p:nvSpPr>
        <p:spPr>
          <a:xfrm>
            <a:off x="609600" y="1712913"/>
            <a:ext cx="10972800" cy="4895850"/>
          </a:xfrm>
        </p:spPr>
        <p:txBody>
          <a:bodyPr/>
          <a:lstStyle/>
          <a:p>
            <a:r>
              <a:rPr lang="en-US" sz="2800" dirty="0">
                <a:ea typeface="MS PGothic" charset="0"/>
              </a:rPr>
              <a:t>General rule</a:t>
            </a:r>
          </a:p>
          <a:p>
            <a:pPr lvl="1"/>
            <a:r>
              <a:rPr lang="en-US" sz="2400" dirty="0">
                <a:ea typeface="MS PGothic" charset="0"/>
              </a:rPr>
              <a:t>Charge higher price to relatively inelastic consumers. Why?</a:t>
            </a:r>
          </a:p>
          <a:p>
            <a:pPr lvl="1"/>
            <a:r>
              <a:rPr lang="en-US" sz="2400" dirty="0">
                <a:ea typeface="MS PGothic" charset="0"/>
              </a:rPr>
              <a:t>Charge lower price to relative elastic consumers. Why?</a:t>
            </a:r>
          </a:p>
          <a:p>
            <a:r>
              <a:rPr lang="en-US" sz="2800" dirty="0">
                <a:ea typeface="MS PGothic" charset="0"/>
              </a:rPr>
              <a:t>How to find these people?</a:t>
            </a:r>
          </a:p>
          <a:p>
            <a:pPr lvl="1"/>
            <a:r>
              <a:rPr lang="en-US" sz="2400" dirty="0">
                <a:ea typeface="MS PGothic" charset="0"/>
              </a:rPr>
              <a:t>Let the consumers </a:t>
            </a:r>
            <a:r>
              <a:rPr lang="en-US" altLang="ja-JP" sz="2400" dirty="0">
                <a:ea typeface="MS PGothic" charset="0"/>
              </a:rPr>
              <a:t>"self-select" into a group.</a:t>
            </a:r>
          </a:p>
          <a:p>
            <a:pPr lvl="2"/>
            <a:r>
              <a:rPr lang="en-US" sz="2200" dirty="0">
                <a:latin typeface="Cambria" panose="02040503050406030204" pitchFamily="18" charset="0"/>
                <a:cs typeface="Arial" charset="0"/>
              </a:rPr>
              <a:t>Offer price discounts at certain times (Sunday movie matinee)</a:t>
            </a:r>
          </a:p>
          <a:p>
            <a:pPr lvl="1"/>
            <a:r>
              <a:rPr lang="en-US" sz="2400" dirty="0">
                <a:ea typeface="MS PGothic" charset="0"/>
              </a:rPr>
              <a:t>Have consumers show you their group/identity.</a:t>
            </a:r>
          </a:p>
          <a:p>
            <a:pPr lvl="2"/>
            <a:r>
              <a:rPr lang="en-US" sz="2200" dirty="0">
                <a:latin typeface="Cambria" panose="02040503050406030204" pitchFamily="18" charset="0"/>
                <a:cs typeface="Arial" charset="0"/>
              </a:rPr>
              <a:t>Got your student ID?  Get student discount!</a:t>
            </a:r>
          </a:p>
        </p:txBody>
      </p:sp>
    </p:spTree>
    <p:extLst>
      <p:ext uri="{BB962C8B-B14F-4D97-AF65-F5344CB8AC3E}">
        <p14:creationId xmlns:p14="http://schemas.microsoft.com/office/powerpoint/2010/main" val="27855267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2291">
                                            <p:txEl>
                                              <p:pRg st="1" end="1"/>
                                            </p:txEl>
                                          </p:spTgt>
                                        </p:tgtEl>
                                        <p:attrNameLst>
                                          <p:attrName>style.visibility</p:attrName>
                                        </p:attrNameLst>
                                      </p:cBhvr>
                                      <p:to>
                                        <p:strVal val="visible"/>
                                      </p:to>
                                    </p:set>
                                    <p:animEffect transition="in" filter="barn(inVertical)">
                                      <p:cBhvr>
                                        <p:cTn id="7" dur="500"/>
                                        <p:tgtEl>
                                          <p:spTgt spid="12291">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2291">
                                            <p:txEl>
                                              <p:pRg st="2" end="2"/>
                                            </p:txEl>
                                          </p:spTgt>
                                        </p:tgtEl>
                                        <p:attrNameLst>
                                          <p:attrName>style.visibility</p:attrName>
                                        </p:attrNameLst>
                                      </p:cBhvr>
                                      <p:to>
                                        <p:strVal val="visible"/>
                                      </p:to>
                                    </p:set>
                                    <p:animEffect transition="in" filter="barn(inVertical)">
                                      <p:cBhvr>
                                        <p:cTn id="10" dur="500"/>
                                        <p:tgtEl>
                                          <p:spTgt spid="12291">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12291">
                                            <p:txEl>
                                              <p:pRg st="4" end="4"/>
                                            </p:txEl>
                                          </p:spTgt>
                                        </p:tgtEl>
                                        <p:attrNameLst>
                                          <p:attrName>style.visibility</p:attrName>
                                        </p:attrNameLst>
                                      </p:cBhvr>
                                      <p:to>
                                        <p:strVal val="visible"/>
                                      </p:to>
                                    </p:set>
                                    <p:animEffect transition="in" filter="barn(inVertical)">
                                      <p:cBhvr>
                                        <p:cTn id="15" dur="500"/>
                                        <p:tgtEl>
                                          <p:spTgt spid="12291">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2291">
                                            <p:txEl>
                                              <p:pRg st="5" end="5"/>
                                            </p:txEl>
                                          </p:spTgt>
                                        </p:tgtEl>
                                        <p:attrNameLst>
                                          <p:attrName>style.visibility</p:attrName>
                                        </p:attrNameLst>
                                      </p:cBhvr>
                                      <p:to>
                                        <p:strVal val="visible"/>
                                      </p:to>
                                    </p:set>
                                    <p:animEffect transition="in" filter="barn(inVertical)">
                                      <p:cBhvr>
                                        <p:cTn id="18" dur="500"/>
                                        <p:tgtEl>
                                          <p:spTgt spid="12291">
                                            <p:txEl>
                                              <p:pRg st="5" end="5"/>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21" fill="hold" nodeType="clickEffect">
                                  <p:stCondLst>
                                    <p:cond delay="0"/>
                                  </p:stCondLst>
                                  <p:childTnLst>
                                    <p:set>
                                      <p:cBhvr>
                                        <p:cTn id="22" dur="1" fill="hold">
                                          <p:stCondLst>
                                            <p:cond delay="0"/>
                                          </p:stCondLst>
                                        </p:cTn>
                                        <p:tgtEl>
                                          <p:spTgt spid="12291">
                                            <p:txEl>
                                              <p:pRg st="6" end="6"/>
                                            </p:txEl>
                                          </p:spTgt>
                                        </p:tgtEl>
                                        <p:attrNameLst>
                                          <p:attrName>style.visibility</p:attrName>
                                        </p:attrNameLst>
                                      </p:cBhvr>
                                      <p:to>
                                        <p:strVal val="visible"/>
                                      </p:to>
                                    </p:set>
                                    <p:animEffect transition="in" filter="barn(inVertical)">
                                      <p:cBhvr>
                                        <p:cTn id="23" dur="500"/>
                                        <p:tgtEl>
                                          <p:spTgt spid="12291">
                                            <p:txEl>
                                              <p:pRg st="6" end="6"/>
                                            </p:txEl>
                                          </p:spTgt>
                                        </p:tgtEl>
                                      </p:cBhvr>
                                    </p:animEffect>
                                  </p:childTnLst>
                                </p:cTn>
                              </p:par>
                              <p:par>
                                <p:cTn id="24" presetID="16" presetClass="entr" presetSubtype="21" fill="hold" nodeType="withEffect">
                                  <p:stCondLst>
                                    <p:cond delay="0"/>
                                  </p:stCondLst>
                                  <p:childTnLst>
                                    <p:set>
                                      <p:cBhvr>
                                        <p:cTn id="25" dur="1" fill="hold">
                                          <p:stCondLst>
                                            <p:cond delay="0"/>
                                          </p:stCondLst>
                                        </p:cTn>
                                        <p:tgtEl>
                                          <p:spTgt spid="12291">
                                            <p:txEl>
                                              <p:pRg st="7" end="7"/>
                                            </p:txEl>
                                          </p:spTgt>
                                        </p:tgtEl>
                                        <p:attrNameLst>
                                          <p:attrName>style.visibility</p:attrName>
                                        </p:attrNameLst>
                                      </p:cBhvr>
                                      <p:to>
                                        <p:strVal val="visible"/>
                                      </p:to>
                                    </p:set>
                                    <p:animEffect transition="in" filter="barn(inVertical)">
                                      <p:cBhvr>
                                        <p:cTn id="26" dur="500"/>
                                        <p:tgtEl>
                                          <p:spTgt spid="1229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MICRO_ch11_matine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86592" cy="6858000"/>
          </a:xfrm>
          <a:prstGeom prst="rect">
            <a:avLst/>
          </a:prstGeom>
        </p:spPr>
      </p:pic>
      <p:sp>
        <p:nvSpPr>
          <p:cNvPr id="3" name="Title 2"/>
          <p:cNvSpPr>
            <a:spLocks noGrp="1"/>
          </p:cNvSpPr>
          <p:nvPr>
            <p:ph type="title"/>
          </p:nvPr>
        </p:nvSpPr>
        <p:spPr/>
        <p:txBody>
          <a:bodyPr/>
          <a:lstStyle/>
          <a:p>
            <a:r>
              <a:rPr lang="en-US" b="1" spc="100" dirty="0"/>
              <a:t>Now Playing: Economics!</a:t>
            </a:r>
            <a:endParaRPr lang="en-US" b="1" dirty="0"/>
          </a:p>
        </p:txBody>
      </p:sp>
      <p:sp>
        <p:nvSpPr>
          <p:cNvPr id="6" name="TextBox 5"/>
          <p:cNvSpPr txBox="1"/>
          <p:nvPr/>
        </p:nvSpPr>
        <p:spPr>
          <a:xfrm>
            <a:off x="462843" y="228601"/>
            <a:ext cx="2370668" cy="246221"/>
          </a:xfrm>
          <a:prstGeom prst="rect">
            <a:avLst/>
          </a:prstGeom>
          <a:noFill/>
        </p:spPr>
        <p:txBody>
          <a:bodyPr wrap="square" lIns="0" tIns="0" rIns="0" bIns="0" rtlCol="0">
            <a:spAutoFit/>
          </a:bodyPr>
          <a:lstStyle/>
          <a:p>
            <a:pPr defTabSz="457200" fontAlgn="base">
              <a:spcBef>
                <a:spcPct val="0"/>
              </a:spcBef>
              <a:spcAft>
                <a:spcPct val="0"/>
              </a:spcAft>
            </a:pPr>
            <a:r>
              <a:rPr lang="en-US" sz="1600" spc="70" dirty="0">
                <a:solidFill>
                  <a:srgbClr val="0A5B74"/>
                </a:solidFill>
                <a:latin typeface="Cambria" panose="02040503050406030204" pitchFamily="18" charset="0"/>
                <a:ea typeface="ＭＳ Ｐゴシック" charset="0"/>
                <a:cs typeface="Arial Narrow"/>
              </a:rPr>
              <a:t>SNAPSHOT</a:t>
            </a:r>
          </a:p>
        </p:txBody>
      </p:sp>
      <p:grpSp>
        <p:nvGrpSpPr>
          <p:cNvPr id="15" name="Group 14"/>
          <p:cNvGrpSpPr/>
          <p:nvPr/>
        </p:nvGrpSpPr>
        <p:grpSpPr>
          <a:xfrm>
            <a:off x="6931380" y="2573869"/>
            <a:ext cx="4820355" cy="1312333"/>
            <a:chOff x="1531228" y="3473855"/>
            <a:chExt cx="3286307" cy="1018286"/>
          </a:xfrm>
        </p:grpSpPr>
        <p:sp>
          <p:nvSpPr>
            <p:cNvPr id="54" name="Rounded Rectangle 53"/>
            <p:cNvSpPr/>
            <p:nvPr/>
          </p:nvSpPr>
          <p:spPr>
            <a:xfrm>
              <a:off x="1531228" y="3473855"/>
              <a:ext cx="3286307" cy="1018286"/>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24" name="TextBox 23"/>
            <p:cNvSpPr txBox="1"/>
            <p:nvPr/>
          </p:nvSpPr>
          <p:spPr>
            <a:xfrm>
              <a:off x="1723444" y="3558614"/>
              <a:ext cx="2986343" cy="668681"/>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Demand for matinees is typically low. These showings attract groups with relatively elastic demand, like families and those on a budget, who decide to attend matinees because of lower prices. </a:t>
              </a:r>
            </a:p>
          </p:txBody>
        </p:sp>
      </p:grpSp>
      <p:cxnSp>
        <p:nvCxnSpPr>
          <p:cNvPr id="17" name="Straight Connector 16"/>
          <p:cNvCxnSpPr/>
          <p:nvPr/>
        </p:nvCxnSpPr>
        <p:spPr>
          <a:xfrm flipH="1">
            <a:off x="3002844" y="5751687"/>
            <a:ext cx="3928533" cy="0"/>
          </a:xfrm>
          <a:prstGeom prst="line">
            <a:avLst/>
          </a:prstGeom>
          <a:ln w="12700" cmpd="sng">
            <a:solidFill>
              <a:schemeClr val="bg1"/>
            </a:solidFill>
            <a:tailEnd type="triangle" w="lg" len="med"/>
          </a:ln>
          <a:effectLst/>
        </p:spPr>
        <p:style>
          <a:lnRef idx="2">
            <a:schemeClr val="accent1"/>
          </a:lnRef>
          <a:fillRef idx="0">
            <a:schemeClr val="accent1"/>
          </a:fillRef>
          <a:effectRef idx="1">
            <a:schemeClr val="accent1"/>
          </a:effectRef>
          <a:fontRef idx="minor">
            <a:schemeClr val="tx1"/>
          </a:fontRef>
        </p:style>
      </p:cxnSp>
      <p:grpSp>
        <p:nvGrpSpPr>
          <p:cNvPr id="59" name="Group 58"/>
          <p:cNvGrpSpPr/>
          <p:nvPr/>
        </p:nvGrpSpPr>
        <p:grpSpPr>
          <a:xfrm>
            <a:off x="6931377" y="4314269"/>
            <a:ext cx="4820355" cy="1998133"/>
            <a:chOff x="1527119" y="3473854"/>
            <a:chExt cx="3290415" cy="1716207"/>
          </a:xfrm>
        </p:grpSpPr>
        <p:sp>
          <p:nvSpPr>
            <p:cNvPr id="60" name="Rounded Rectangle 59"/>
            <p:cNvSpPr/>
            <p:nvPr/>
          </p:nvSpPr>
          <p:spPr>
            <a:xfrm>
              <a:off x="1527119" y="3473854"/>
              <a:ext cx="3290415" cy="1716207"/>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61" name="TextBox 60"/>
            <p:cNvSpPr txBox="1"/>
            <p:nvPr/>
          </p:nvSpPr>
          <p:spPr>
            <a:xfrm>
              <a:off x="1719576" y="3594273"/>
              <a:ext cx="3067132" cy="1295319"/>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The concession counter also generates profit for the movie theater. The high prices mean that patrons who are price conscious (having relatively elastic demand) skip the counter or smuggle in their own snacks, while those who are more concerned about convenience than price (having relatively inelastic demand) buy snacks at the counter.</a:t>
              </a:r>
            </a:p>
          </p:txBody>
        </p:sp>
      </p:grpSp>
      <p:cxnSp>
        <p:nvCxnSpPr>
          <p:cNvPr id="20" name="Elbow Connector 19"/>
          <p:cNvCxnSpPr/>
          <p:nvPr/>
        </p:nvCxnSpPr>
        <p:spPr>
          <a:xfrm>
            <a:off x="7360363" y="1744136"/>
            <a:ext cx="2087589" cy="829733"/>
          </a:xfrm>
          <a:prstGeom prst="bentConnector2">
            <a:avLst/>
          </a:prstGeom>
          <a:ln w="12700">
            <a:solidFill>
              <a:schemeClr val="bg1"/>
            </a:solidFill>
            <a:headEnd type="triangle" w="lg" len="med"/>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91252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 y="0"/>
            <a:ext cx="12186591" cy="6858000"/>
          </a:xfrm>
          <a:prstGeom prst="rect">
            <a:avLst/>
          </a:prstGeom>
        </p:spPr>
      </p:pic>
      <p:sp>
        <p:nvSpPr>
          <p:cNvPr id="3" name="Title 2"/>
          <p:cNvSpPr>
            <a:spLocks noGrp="1"/>
          </p:cNvSpPr>
          <p:nvPr>
            <p:ph type="title"/>
          </p:nvPr>
        </p:nvSpPr>
        <p:spPr/>
        <p:txBody>
          <a:bodyPr/>
          <a:lstStyle/>
          <a:p>
            <a:r>
              <a:rPr lang="en-US" b="1" spc="100" dirty="0"/>
              <a:t>Now Playing: Economics!</a:t>
            </a:r>
            <a:endParaRPr lang="en-US" b="1" dirty="0"/>
          </a:p>
        </p:txBody>
      </p:sp>
      <p:sp>
        <p:nvSpPr>
          <p:cNvPr id="6" name="TextBox 5"/>
          <p:cNvSpPr txBox="1"/>
          <p:nvPr/>
        </p:nvSpPr>
        <p:spPr>
          <a:xfrm>
            <a:off x="462843" y="228601"/>
            <a:ext cx="2370668" cy="246221"/>
          </a:xfrm>
          <a:prstGeom prst="rect">
            <a:avLst/>
          </a:prstGeom>
          <a:noFill/>
        </p:spPr>
        <p:txBody>
          <a:bodyPr wrap="square" lIns="0" tIns="0" rIns="0" bIns="0" rtlCol="0">
            <a:spAutoFit/>
          </a:bodyPr>
          <a:lstStyle/>
          <a:p>
            <a:pPr defTabSz="457200" fontAlgn="base">
              <a:spcBef>
                <a:spcPct val="0"/>
              </a:spcBef>
              <a:spcAft>
                <a:spcPct val="0"/>
              </a:spcAft>
            </a:pPr>
            <a:r>
              <a:rPr lang="en-US" sz="1600" spc="70" dirty="0">
                <a:solidFill>
                  <a:srgbClr val="0A5B74"/>
                </a:solidFill>
                <a:latin typeface="Cambria" panose="02040503050406030204" pitchFamily="18" charset="0"/>
                <a:ea typeface="ＭＳ Ｐゴシック" charset="0"/>
                <a:cs typeface="Arial Narrow"/>
              </a:rPr>
              <a:t>SNAPSHOT</a:t>
            </a:r>
          </a:p>
        </p:txBody>
      </p:sp>
      <p:grpSp>
        <p:nvGrpSpPr>
          <p:cNvPr id="15" name="Group 14"/>
          <p:cNvGrpSpPr/>
          <p:nvPr/>
        </p:nvGrpSpPr>
        <p:grpSpPr>
          <a:xfrm>
            <a:off x="462843" y="2755901"/>
            <a:ext cx="4131732" cy="1549400"/>
            <a:chOff x="1548520" y="3489684"/>
            <a:chExt cx="3164278" cy="965525"/>
          </a:xfrm>
        </p:grpSpPr>
        <p:sp>
          <p:nvSpPr>
            <p:cNvPr id="54" name="Rounded Rectangle 53"/>
            <p:cNvSpPr/>
            <p:nvPr/>
          </p:nvSpPr>
          <p:spPr>
            <a:xfrm>
              <a:off x="1548520" y="3489684"/>
              <a:ext cx="3164278" cy="965525"/>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24" name="TextBox 23"/>
            <p:cNvSpPr txBox="1"/>
            <p:nvPr/>
          </p:nvSpPr>
          <p:spPr>
            <a:xfrm>
              <a:off x="1723444" y="3558614"/>
              <a:ext cx="2833734" cy="805536"/>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Evening movie showings attract larger crowds that consist mainly of adults and couples on dates. This group has relatively inelastic demand, so price is not the determining factor of when and where they see a movie.</a:t>
              </a:r>
            </a:p>
          </p:txBody>
        </p:sp>
      </p:grpSp>
      <p:cxnSp>
        <p:nvCxnSpPr>
          <p:cNvPr id="20" name="Elbow Connector 19"/>
          <p:cNvCxnSpPr/>
          <p:nvPr/>
        </p:nvCxnSpPr>
        <p:spPr>
          <a:xfrm rot="10800000" flipV="1">
            <a:off x="2926460" y="1837269"/>
            <a:ext cx="1892517" cy="918632"/>
          </a:xfrm>
          <a:prstGeom prst="bentConnector3">
            <a:avLst>
              <a:gd name="adj1" fmla="val 100106"/>
            </a:avLst>
          </a:prstGeom>
          <a:ln w="12700">
            <a:solidFill>
              <a:schemeClr val="bg1"/>
            </a:solidFill>
            <a:headEnd type="triangle" w="lg" len="med"/>
            <a:tailEnd type="none"/>
          </a:ln>
          <a:effectLst/>
        </p:spPr>
        <p:style>
          <a:lnRef idx="2">
            <a:schemeClr val="accent1"/>
          </a:lnRef>
          <a:fillRef idx="0">
            <a:schemeClr val="accent1"/>
          </a:fillRef>
          <a:effectRef idx="1">
            <a:schemeClr val="accent1"/>
          </a:effectRef>
          <a:fontRef idx="minor">
            <a:schemeClr val="tx1"/>
          </a:fontRef>
        </p:style>
      </p:cxnSp>
      <p:sp>
        <p:nvSpPr>
          <p:cNvPr id="11" name="Rounded Rectangle 10"/>
          <p:cNvSpPr/>
          <p:nvPr/>
        </p:nvSpPr>
        <p:spPr>
          <a:xfrm>
            <a:off x="2449684" y="4551336"/>
            <a:ext cx="4820355" cy="1998133"/>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12" name="TextBox 11"/>
          <p:cNvSpPr txBox="1"/>
          <p:nvPr/>
        </p:nvSpPr>
        <p:spPr>
          <a:xfrm>
            <a:off x="2686751" y="4682068"/>
            <a:ext cx="4493252" cy="1508105"/>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The concession counter also generates profit for the movie theater. The high prices mean that patrons who are price conscious (having relatively elastic demand) skip the counter or smuggle in their own snacks, while those who are more concerned about convenience than price (having relatively inelastic demand) buy snacks at the counter.</a:t>
            </a:r>
          </a:p>
        </p:txBody>
      </p:sp>
      <p:cxnSp>
        <p:nvCxnSpPr>
          <p:cNvPr id="32" name="Straight Connector 31"/>
          <p:cNvCxnSpPr/>
          <p:nvPr/>
        </p:nvCxnSpPr>
        <p:spPr>
          <a:xfrm>
            <a:off x="7270041" y="6045200"/>
            <a:ext cx="1840097" cy="1588"/>
          </a:xfrm>
          <a:prstGeom prst="line">
            <a:avLst/>
          </a:prstGeom>
          <a:ln w="12700">
            <a:solidFill>
              <a:schemeClr val="bg1"/>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35" name="Straight Arrow Connector 34"/>
          <p:cNvCxnSpPr/>
          <p:nvPr/>
        </p:nvCxnSpPr>
        <p:spPr>
          <a:xfrm rot="16200000" flipV="1">
            <a:off x="8589438" y="5532967"/>
            <a:ext cx="1041404" cy="7"/>
          </a:xfrm>
          <a:prstGeom prst="straightConnector1">
            <a:avLst/>
          </a:prstGeom>
          <a:ln w="1270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637476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1981200" y="35"/>
            <a:ext cx="8229600" cy="1527175"/>
          </a:xfrm>
        </p:spPr>
        <p:txBody>
          <a:bodyPr/>
          <a:lstStyle/>
          <a:p>
            <a:r>
              <a:rPr lang="en-US" altLang="en-US" b="1" dirty="0">
                <a:cs typeface="Arial" panose="020B0604020202020204" pitchFamily="34" charset="0"/>
              </a:rPr>
              <a:t>Topics of Week #9</a:t>
            </a:r>
          </a:p>
        </p:txBody>
      </p:sp>
      <p:sp>
        <p:nvSpPr>
          <p:cNvPr id="12290" name="Content Placeholder 2"/>
          <p:cNvSpPr>
            <a:spLocks noGrp="1"/>
          </p:cNvSpPr>
          <p:nvPr>
            <p:ph idx="1"/>
          </p:nvPr>
        </p:nvSpPr>
        <p:spPr>
          <a:xfrm>
            <a:off x="1981200" y="1527175"/>
            <a:ext cx="8229600" cy="5108069"/>
          </a:xfrm>
        </p:spPr>
        <p:txBody>
          <a:bodyPr/>
          <a:lstStyle/>
          <a:p>
            <a:pPr marL="514350" indent="-514350" eaLnBrk="1" hangingPunct="1">
              <a:buFont typeface="+mj-lt"/>
              <a:buAutoNum type="arabicPeriod"/>
            </a:pPr>
            <a:r>
              <a:rPr lang="en-US" altLang="en-US" sz="2400" dirty="0">
                <a:cs typeface="Arial" panose="020B0604020202020204" pitchFamily="34" charset="0"/>
              </a:rPr>
              <a:t>What is </a:t>
            </a:r>
            <a:r>
              <a:rPr lang="en-US" altLang="en-US" sz="2400" dirty="0">
                <a:ea typeface="MS PGothic" charset="0"/>
                <a:cs typeface="Arial" panose="020B0604020202020204" pitchFamily="34" charset="0"/>
              </a:rPr>
              <a:t>price discrimination</a:t>
            </a:r>
            <a:r>
              <a:rPr lang="en-US" altLang="en-US" sz="2400" dirty="0">
                <a:cs typeface="Arial" panose="020B0604020202020204" pitchFamily="34" charset="0"/>
              </a:rPr>
              <a:t>?</a:t>
            </a:r>
          </a:p>
          <a:p>
            <a:pPr marL="514350" indent="-514350" eaLnBrk="1" hangingPunct="1">
              <a:buFont typeface="+mj-lt"/>
              <a:buAutoNum type="arabicPeriod"/>
            </a:pPr>
            <a:r>
              <a:rPr lang="en-US" altLang="en-US" sz="2400" dirty="0">
                <a:cs typeface="Arial" panose="020B0604020202020204" pitchFamily="34" charset="0"/>
              </a:rPr>
              <a:t>How is </a:t>
            </a:r>
            <a:r>
              <a:rPr lang="en-US" altLang="en-US" sz="2400" dirty="0">
                <a:ea typeface="MS PGothic" charset="0"/>
                <a:cs typeface="Arial" panose="020B0604020202020204" pitchFamily="34" charset="0"/>
              </a:rPr>
              <a:t>price discrimination</a:t>
            </a:r>
            <a:r>
              <a:rPr lang="en-US" altLang="en-US" sz="2400" dirty="0">
                <a:cs typeface="Arial" panose="020B0604020202020204" pitchFamily="34" charset="0"/>
              </a:rPr>
              <a:t> practiced?</a:t>
            </a:r>
          </a:p>
          <a:p>
            <a:pPr marL="514350" indent="-514350" eaLnBrk="1" hangingPunct="1">
              <a:buFont typeface="+mj-lt"/>
              <a:buAutoNum type="arabicPeriod"/>
            </a:pPr>
            <a:r>
              <a:rPr lang="en-US" altLang="en-US" sz="2400" dirty="0">
                <a:cs typeface="Arial" panose="020B0604020202020204" pitchFamily="34" charset="0"/>
              </a:rPr>
              <a:t>Examples of Price Discrimination</a:t>
            </a:r>
          </a:p>
          <a:p>
            <a:pPr marL="514350" indent="-514350" eaLnBrk="1" hangingPunct="1">
              <a:buFont typeface="+mj-lt"/>
              <a:buAutoNum type="arabicPeriod"/>
            </a:pPr>
            <a:r>
              <a:rPr lang="en-US" altLang="en-US" sz="2400" dirty="0">
                <a:cs typeface="Arial" panose="020B0604020202020204" pitchFamily="34" charset="0"/>
              </a:rPr>
              <a:t>Importance of Price Discrimination*</a:t>
            </a:r>
          </a:p>
          <a:p>
            <a:pPr marL="514350" indent="-514350" eaLnBrk="1" hangingPunct="1">
              <a:buFont typeface="+mj-lt"/>
              <a:buAutoNum type="arabicPeriod"/>
            </a:pPr>
            <a:r>
              <a:rPr lang="en-US" altLang="en-US" sz="2400" dirty="0">
                <a:cs typeface="Arial" panose="020B0604020202020204" pitchFamily="34" charset="0"/>
              </a:rPr>
              <a:t>Conditions of </a:t>
            </a:r>
            <a:r>
              <a:rPr lang="en-US" altLang="en-US" sz="2400" dirty="0">
                <a:ea typeface="MS PGothic" charset="0"/>
                <a:cs typeface="Arial" panose="020B0604020202020204" pitchFamily="34" charset="0"/>
              </a:rPr>
              <a:t>Price Discrimination </a:t>
            </a:r>
            <a:r>
              <a:rPr lang="en-US" altLang="en-US" sz="2400" dirty="0">
                <a:cs typeface="Arial" panose="020B0604020202020204" pitchFamily="34" charset="0"/>
              </a:rPr>
              <a:t>*</a:t>
            </a:r>
          </a:p>
          <a:p>
            <a:pPr marL="514350" indent="-514350" eaLnBrk="1" hangingPunct="1">
              <a:buFont typeface="+mj-lt"/>
              <a:buAutoNum type="arabicPeriod"/>
            </a:pPr>
            <a:r>
              <a:rPr lang="en-US" altLang="en-US" sz="2400" dirty="0">
                <a:ea typeface="MS PGothic" charset="0"/>
                <a:cs typeface="Arial" panose="020B0604020202020204" pitchFamily="34" charset="0"/>
              </a:rPr>
              <a:t>Arbitrage</a:t>
            </a:r>
          </a:p>
          <a:p>
            <a:pPr marL="514350" indent="-514350" eaLnBrk="1" hangingPunct="1">
              <a:buFont typeface="+mj-lt"/>
              <a:buAutoNum type="arabicPeriod"/>
            </a:pPr>
            <a:r>
              <a:rPr lang="en-US" altLang="en-US" sz="2400" dirty="0">
                <a:ea typeface="MS PGothic" charset="0"/>
                <a:cs typeface="Arial" panose="020B0604020202020204" pitchFamily="34" charset="0"/>
              </a:rPr>
              <a:t>One Price versus Price Discrimination (Third-Degree)*</a:t>
            </a:r>
          </a:p>
          <a:p>
            <a:pPr marL="514350" indent="-514350" eaLnBrk="1" hangingPunct="1">
              <a:buFont typeface="+mj-lt"/>
              <a:buAutoNum type="arabicPeriod"/>
            </a:pPr>
            <a:r>
              <a:rPr lang="en-US" altLang="en-US" sz="2400" dirty="0">
                <a:ea typeface="MS PGothic" charset="0"/>
                <a:cs typeface="Arial" panose="020B0604020202020204" pitchFamily="34" charset="0"/>
              </a:rPr>
              <a:t>First-Degree (Perfect) Price Discrimination*</a:t>
            </a:r>
          </a:p>
          <a:p>
            <a:pPr marL="514350" indent="-514350" eaLnBrk="1" hangingPunct="1">
              <a:buFont typeface="+mj-lt"/>
              <a:buAutoNum type="arabicPeriod"/>
            </a:pPr>
            <a:r>
              <a:rPr lang="en-US" altLang="en-US" sz="2400" dirty="0">
                <a:ea typeface="MS PGothic" charset="0"/>
                <a:cs typeface="Arial" panose="020B0604020202020204" pitchFamily="34" charset="0"/>
              </a:rPr>
              <a:t>Comparing Market Structures*</a:t>
            </a:r>
          </a:p>
          <a:p>
            <a:pPr marL="514350" indent="-514350" eaLnBrk="1" hangingPunct="1">
              <a:buFont typeface="+mj-lt"/>
              <a:buAutoNum type="arabicPeriod"/>
            </a:pPr>
            <a:r>
              <a:rPr lang="en-US" altLang="en-US" sz="2400" dirty="0">
                <a:ea typeface="MS PGothic" charset="0"/>
                <a:cs typeface="Arial" panose="020B0604020202020204" pitchFamily="34" charset="0"/>
              </a:rPr>
              <a:t>Welfare Effects of Price Discrimination *</a:t>
            </a:r>
          </a:p>
          <a:p>
            <a:pPr marL="0" indent="0" eaLnBrk="1" hangingPunct="1">
              <a:buNone/>
            </a:pPr>
            <a:r>
              <a:rPr lang="en-US" altLang="en-US" sz="1800" dirty="0">
                <a:ea typeface="MS PGothic" charset="0"/>
                <a:cs typeface="Arial" panose="020B0604020202020204" pitchFamily="34" charset="0"/>
              </a:rPr>
              <a:t>"*" Indicates the most important topics.</a:t>
            </a:r>
          </a:p>
          <a:p>
            <a:pPr marL="0" indent="0" eaLnBrk="1" hangingPunct="1">
              <a:buNone/>
            </a:pPr>
            <a:r>
              <a:rPr lang="en-US" altLang="en-US" sz="1800" dirty="0" err="1">
                <a:ea typeface="MS PGothic" charset="0"/>
                <a:cs typeface="Arial" panose="020B0604020202020204" pitchFamily="34" charset="0"/>
              </a:rPr>
              <a:t>Mateer</a:t>
            </a:r>
            <a:r>
              <a:rPr lang="en-US" altLang="en-US" sz="1800" dirty="0">
                <a:ea typeface="MS PGothic" charset="0"/>
                <a:cs typeface="Arial" panose="020B0604020202020204" pitchFamily="34" charset="0"/>
              </a:rPr>
              <a:t> and Coppock: Chapter #11 </a:t>
            </a:r>
          </a:p>
          <a:p>
            <a:pPr marL="0" indent="0" eaLnBrk="1" hangingPunct="1">
              <a:buNone/>
            </a:pPr>
            <a:endParaRPr lang="en-US" altLang="en-US" sz="1800" dirty="0">
              <a:ea typeface="MS PGothic" charset="0"/>
              <a:cs typeface="Arial" panose="020B0604020202020204" pitchFamily="34" charset="0"/>
            </a:endParaRPr>
          </a:p>
          <a:p>
            <a:pPr marL="0" indent="0" eaLnBrk="1" hangingPunct="1">
              <a:buNone/>
            </a:pPr>
            <a:endParaRPr lang="en-US" sz="2800" dirty="0">
              <a:ea typeface="MS PGothic" charset="0"/>
              <a:cs typeface="Arial" panose="020B0604020202020204" pitchFamily="34" charset="0"/>
            </a:endParaRPr>
          </a:p>
          <a:p>
            <a:pPr marL="514350" indent="-514350" eaLnBrk="1" hangingPunct="1">
              <a:buFont typeface="+mj-lt"/>
              <a:buAutoNum type="arabicPeriod"/>
            </a:pPr>
            <a:endParaRPr lang="en-US" sz="2800" dirty="0">
              <a:ea typeface="MS PGothic" charset="0"/>
              <a:cs typeface="Arial" panose="020B0604020202020204" pitchFamily="34" charset="0"/>
            </a:endParaRPr>
          </a:p>
          <a:p>
            <a:pPr marL="514350" indent="-514350" eaLnBrk="1" hangingPunct="1">
              <a:buFont typeface="+mj-lt"/>
              <a:buAutoNum type="arabicPeriod"/>
            </a:pPr>
            <a:endParaRPr lang="en-US" sz="2800" cap="none" dirty="0">
              <a:ea typeface="MS PGothic" charset="0"/>
              <a:cs typeface="Arial" panose="020B0604020202020204" pitchFamily="34" charset="0"/>
            </a:endParaRPr>
          </a:p>
          <a:p>
            <a:pPr marL="0" indent="0" eaLnBrk="1" hangingPunct="1">
              <a:buNone/>
            </a:pPr>
            <a:endParaRPr lang="en-US" altLang="en-US" sz="1800" dirty="0">
              <a:ea typeface="MS PGothic" charset="0"/>
              <a:cs typeface="Arial" panose="020B0604020202020204" pitchFamily="34" charset="0"/>
            </a:endParaRPr>
          </a:p>
        </p:txBody>
      </p:sp>
    </p:spTree>
    <p:extLst>
      <p:ext uri="{BB962C8B-B14F-4D97-AF65-F5344CB8AC3E}">
        <p14:creationId xmlns:p14="http://schemas.microsoft.com/office/powerpoint/2010/main" val="8855118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a:xfrm>
            <a:off x="609600" y="69"/>
            <a:ext cx="10972800" cy="1527175"/>
          </a:xfrm>
        </p:spPr>
        <p:txBody>
          <a:bodyPr/>
          <a:lstStyle/>
          <a:p>
            <a:r>
              <a:rPr lang="en-US" b="1" dirty="0">
                <a:ea typeface="MS PGothic" charset="0"/>
              </a:rPr>
              <a:t>Preventing Resale</a:t>
            </a:r>
          </a:p>
        </p:txBody>
      </p:sp>
      <p:sp>
        <p:nvSpPr>
          <p:cNvPr id="13315" name="Content Placeholder 2"/>
          <p:cNvSpPr>
            <a:spLocks noGrp="1"/>
          </p:cNvSpPr>
          <p:nvPr>
            <p:ph idx="1"/>
          </p:nvPr>
        </p:nvSpPr>
        <p:spPr>
          <a:xfrm>
            <a:off x="609600" y="1712913"/>
            <a:ext cx="10972800" cy="4895850"/>
          </a:xfrm>
        </p:spPr>
        <p:txBody>
          <a:bodyPr/>
          <a:lstStyle/>
          <a:p>
            <a:r>
              <a:rPr lang="en-US" sz="2800" dirty="0">
                <a:ea typeface="MS PGothic" charset="0"/>
              </a:rPr>
              <a:t>Having two different prices won</a:t>
            </a:r>
            <a:r>
              <a:rPr lang="en-US" altLang="ja-JP" sz="2800" dirty="0">
                <a:ea typeface="MS PGothic" charset="0"/>
              </a:rPr>
              <a:t>'t work if the "low" price group can buy at the low price and resell the goods and services to the "high" price group.</a:t>
            </a:r>
          </a:p>
          <a:p>
            <a:pPr lvl="1"/>
            <a:r>
              <a:rPr lang="en-US" sz="2400" dirty="0">
                <a:ea typeface="MS PGothic" charset="0"/>
              </a:rPr>
              <a:t>This is called arbitrage.</a:t>
            </a:r>
          </a:p>
          <a:p>
            <a:r>
              <a:rPr lang="en-US" sz="2800" dirty="0">
                <a:ea typeface="MS PGothic" charset="0"/>
              </a:rPr>
              <a:t>Examples of preventing arbitrage</a:t>
            </a:r>
          </a:p>
          <a:p>
            <a:pPr lvl="1"/>
            <a:r>
              <a:rPr lang="en-US" sz="2400" dirty="0">
                <a:ea typeface="MS PGothic" charset="0"/>
              </a:rPr>
              <a:t>Airlines require photo ID.</a:t>
            </a:r>
          </a:p>
          <a:p>
            <a:pPr lvl="1"/>
            <a:r>
              <a:rPr lang="en-US" sz="2400" dirty="0">
                <a:ea typeface="MS PGothic" charset="0"/>
              </a:rPr>
              <a:t>Time-stamped movie tickets</a:t>
            </a:r>
          </a:p>
          <a:p>
            <a:pPr lvl="1"/>
            <a:r>
              <a:rPr lang="en-US" sz="2400" dirty="0">
                <a:ea typeface="MS PGothic" charset="0"/>
              </a:rPr>
              <a:t>Price discrimination with services rather than goods such as haircuts.</a:t>
            </a:r>
          </a:p>
        </p:txBody>
      </p:sp>
    </p:spTree>
    <p:extLst>
      <p:ext uri="{BB962C8B-B14F-4D97-AF65-F5344CB8AC3E}">
        <p14:creationId xmlns:p14="http://schemas.microsoft.com/office/powerpoint/2010/main" val="357095023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3315">
                                            <p:txEl>
                                              <p:pRg st="3" end="3"/>
                                            </p:txEl>
                                          </p:spTgt>
                                        </p:tgtEl>
                                        <p:attrNameLst>
                                          <p:attrName>style.visibility</p:attrName>
                                        </p:attrNameLst>
                                      </p:cBhvr>
                                      <p:to>
                                        <p:strVal val="visible"/>
                                      </p:to>
                                    </p:set>
                                    <p:animEffect transition="in" filter="barn(inVertical)">
                                      <p:cBhvr>
                                        <p:cTn id="7" dur="500"/>
                                        <p:tgtEl>
                                          <p:spTgt spid="13315">
                                            <p:txEl>
                                              <p:pRg st="3" end="3"/>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3315">
                                            <p:txEl>
                                              <p:pRg st="4" end="4"/>
                                            </p:txEl>
                                          </p:spTgt>
                                        </p:tgtEl>
                                        <p:attrNameLst>
                                          <p:attrName>style.visibility</p:attrName>
                                        </p:attrNameLst>
                                      </p:cBhvr>
                                      <p:to>
                                        <p:strVal val="visible"/>
                                      </p:to>
                                    </p:set>
                                    <p:animEffect transition="in" filter="barn(inVertical)">
                                      <p:cBhvr>
                                        <p:cTn id="10" dur="500"/>
                                        <p:tgtEl>
                                          <p:spTgt spid="13315">
                                            <p:txEl>
                                              <p:pRg st="4" end="4"/>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3315">
                                            <p:txEl>
                                              <p:pRg st="5" end="5"/>
                                            </p:txEl>
                                          </p:spTgt>
                                        </p:tgtEl>
                                        <p:attrNameLst>
                                          <p:attrName>style.visibility</p:attrName>
                                        </p:attrNameLst>
                                      </p:cBhvr>
                                      <p:to>
                                        <p:strVal val="visible"/>
                                      </p:to>
                                    </p:set>
                                    <p:animEffect transition="in" filter="barn(inVertical)">
                                      <p:cBhvr>
                                        <p:cTn id="13" dur="500"/>
                                        <p:tgtEl>
                                          <p:spTgt spid="1331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r>
              <a:rPr lang="en-US" b="1" dirty="0">
                <a:ea typeface="MS PGothic" charset="0"/>
                <a:cs typeface="MS PGothic" charset="0"/>
              </a:rPr>
              <a:t>Example of Arbitrage</a:t>
            </a:r>
          </a:p>
        </p:txBody>
      </p:sp>
      <p:sp>
        <p:nvSpPr>
          <p:cNvPr id="27650" name="Content Placeholder 2"/>
          <p:cNvSpPr>
            <a:spLocks noGrp="1"/>
          </p:cNvSpPr>
          <p:nvPr>
            <p:ph idx="1"/>
          </p:nvPr>
        </p:nvSpPr>
        <p:spPr/>
        <p:txBody>
          <a:bodyPr/>
          <a:lstStyle/>
          <a:p>
            <a:r>
              <a:rPr lang="en-US" sz="2800" dirty="0">
                <a:ea typeface="MS PGothic" charset="0"/>
                <a:cs typeface="MS PGothic" charset="0"/>
              </a:rPr>
              <a:t>Suppose your university sells a popular magazine publication called </a:t>
            </a:r>
            <a:r>
              <a:rPr lang="en-US" altLang="ja-JP" sz="2800" dirty="0">
                <a:ea typeface="MS PGothic" charset="0"/>
                <a:cs typeface="MS PGothic" charset="0"/>
              </a:rPr>
              <a:t>"U Magazine."</a:t>
            </a:r>
          </a:p>
          <a:p>
            <a:r>
              <a:rPr lang="en-US" sz="2800" dirty="0">
                <a:ea typeface="MS PGothic" charset="0"/>
                <a:cs typeface="MS PGothic" charset="0"/>
              </a:rPr>
              <a:t>The magazines are sold to everyone on campus, and the following signs are displayed:</a:t>
            </a:r>
          </a:p>
        </p:txBody>
      </p:sp>
      <p:sp>
        <p:nvSpPr>
          <p:cNvPr id="4" name="TextBox 3"/>
          <p:cNvSpPr txBox="1">
            <a:spLocks noChangeArrowheads="1"/>
          </p:cNvSpPr>
          <p:nvPr/>
        </p:nvSpPr>
        <p:spPr bwMode="auto">
          <a:xfrm>
            <a:off x="2540000" y="4265676"/>
            <a:ext cx="2641600" cy="1754187"/>
          </a:xfrm>
          <a:prstGeom prst="rect">
            <a:avLst/>
          </a:prstGeom>
          <a:solidFill>
            <a:srgbClr val="FFC000"/>
          </a:solidFill>
          <a:ln w="9525">
            <a:solidFill>
              <a:schemeClr val="tx1"/>
            </a:solidFill>
            <a:miter lim="800000"/>
            <a:headEnd/>
            <a:tailEnd/>
          </a:ln>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algn="ctr" defTabSz="457200" eaLnBrk="1" fontAlgn="base" hangingPunct="1">
              <a:spcBef>
                <a:spcPct val="0"/>
              </a:spcBef>
              <a:spcAft>
                <a:spcPct val="0"/>
              </a:spcAft>
            </a:pPr>
            <a:r>
              <a:rPr lang="en-US" sz="2000" dirty="0">
                <a:solidFill>
                  <a:srgbClr val="000000"/>
                </a:solidFill>
                <a:latin typeface="Cambria" panose="02040503050406030204" pitchFamily="18" charset="0"/>
                <a:ea typeface="Batang" charset="0"/>
                <a:cs typeface="Batang" charset="0"/>
              </a:rPr>
              <a:t>U  Magazine</a:t>
            </a:r>
          </a:p>
          <a:p>
            <a:pPr algn="ctr" defTabSz="457200" eaLnBrk="1" fontAlgn="base" hangingPunct="1">
              <a:spcBef>
                <a:spcPct val="0"/>
              </a:spcBef>
              <a:spcAft>
                <a:spcPct val="0"/>
              </a:spcAft>
            </a:pPr>
            <a:endParaRPr lang="en-US"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en-US" sz="2000" dirty="0">
                <a:solidFill>
                  <a:srgbClr val="000000"/>
                </a:solidFill>
                <a:latin typeface="Cambria" panose="02040503050406030204" pitchFamily="18" charset="0"/>
                <a:ea typeface="Batang" charset="0"/>
                <a:cs typeface="Batang" charset="0"/>
              </a:rPr>
              <a:t>Faculty Price</a:t>
            </a:r>
          </a:p>
          <a:p>
            <a:pPr algn="ctr" defTabSz="457200" eaLnBrk="1" fontAlgn="base" hangingPunct="1">
              <a:spcBef>
                <a:spcPct val="0"/>
              </a:spcBef>
              <a:spcAft>
                <a:spcPct val="0"/>
              </a:spcAft>
            </a:pPr>
            <a:endParaRPr lang="en-US"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en-US" sz="2800" dirty="0">
                <a:solidFill>
                  <a:srgbClr val="000000"/>
                </a:solidFill>
                <a:latin typeface="Cambria" panose="02040503050406030204" pitchFamily="18" charset="0"/>
                <a:ea typeface="Batang" charset="0"/>
                <a:cs typeface="Batang" charset="0"/>
              </a:rPr>
              <a:t>$2.00</a:t>
            </a:r>
          </a:p>
        </p:txBody>
      </p:sp>
      <p:sp>
        <p:nvSpPr>
          <p:cNvPr id="5" name="TextBox 4"/>
          <p:cNvSpPr txBox="1">
            <a:spLocks noChangeArrowheads="1"/>
          </p:cNvSpPr>
          <p:nvPr/>
        </p:nvSpPr>
        <p:spPr bwMode="auto">
          <a:xfrm>
            <a:off x="6299200" y="4265676"/>
            <a:ext cx="2641600" cy="1754187"/>
          </a:xfrm>
          <a:prstGeom prst="rect">
            <a:avLst/>
          </a:prstGeom>
          <a:solidFill>
            <a:srgbClr val="92D050"/>
          </a:solidFill>
          <a:ln w="9525">
            <a:solidFill>
              <a:schemeClr val="tx1"/>
            </a:solidFill>
            <a:miter lim="800000"/>
            <a:headEnd/>
            <a:tailEnd/>
          </a:ln>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algn="ctr" defTabSz="457200" eaLnBrk="1" fontAlgn="base" hangingPunct="1">
              <a:spcBef>
                <a:spcPct val="0"/>
              </a:spcBef>
              <a:spcAft>
                <a:spcPct val="0"/>
              </a:spcAft>
            </a:pPr>
            <a:r>
              <a:rPr lang="en-US" sz="2000" dirty="0">
                <a:solidFill>
                  <a:srgbClr val="000000"/>
                </a:solidFill>
                <a:latin typeface="Cambria" panose="02040503050406030204" pitchFamily="18" charset="0"/>
                <a:ea typeface="Batang" charset="0"/>
                <a:cs typeface="Batang" charset="0"/>
              </a:rPr>
              <a:t>U  Magazine</a:t>
            </a:r>
          </a:p>
          <a:p>
            <a:pPr algn="ctr" defTabSz="457200" eaLnBrk="1" fontAlgn="base" hangingPunct="1">
              <a:spcBef>
                <a:spcPct val="0"/>
              </a:spcBef>
              <a:spcAft>
                <a:spcPct val="0"/>
              </a:spcAft>
            </a:pPr>
            <a:endParaRPr lang="en-US"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en-US" sz="2000" dirty="0">
                <a:solidFill>
                  <a:srgbClr val="000000"/>
                </a:solidFill>
                <a:latin typeface="Cambria" panose="02040503050406030204" pitchFamily="18" charset="0"/>
                <a:ea typeface="Batang" charset="0"/>
                <a:cs typeface="Batang" charset="0"/>
              </a:rPr>
              <a:t>Student Price</a:t>
            </a:r>
          </a:p>
          <a:p>
            <a:pPr algn="ctr" defTabSz="457200" eaLnBrk="1" fontAlgn="base" hangingPunct="1">
              <a:spcBef>
                <a:spcPct val="0"/>
              </a:spcBef>
              <a:spcAft>
                <a:spcPct val="0"/>
              </a:spcAft>
            </a:pPr>
            <a:endParaRPr lang="en-US"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en-US" sz="2800" dirty="0">
                <a:solidFill>
                  <a:srgbClr val="000000"/>
                </a:solidFill>
                <a:latin typeface="Cambria" panose="02040503050406030204" pitchFamily="18" charset="0"/>
                <a:ea typeface="Batang" charset="0"/>
                <a:cs typeface="Batang" charset="0"/>
              </a:rPr>
              <a:t>$1.00</a:t>
            </a:r>
          </a:p>
        </p:txBody>
      </p:sp>
    </p:spTree>
    <p:extLst>
      <p:ext uri="{BB962C8B-B14F-4D97-AF65-F5344CB8AC3E}">
        <p14:creationId xmlns:p14="http://schemas.microsoft.com/office/powerpoint/2010/main" val="20790974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checkerboard(across)">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descr="red.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554418" y="2676576"/>
            <a:ext cx="2662767" cy="12731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5" name="Picture 34" descr="text2.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462467" y="3216282"/>
            <a:ext cx="2738967" cy="1236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2" name="Picture 31" descr="Rgreen.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682351" y="3421063"/>
            <a:ext cx="1799167" cy="10461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4" name="Picture 23" descr="L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016028" y="3406778"/>
            <a:ext cx="1951567" cy="10461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1749" name="Picture 20" descr="axes.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414901" y="1862138"/>
            <a:ext cx="11029951" cy="3632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3" name="Picture 22" descr="Ld.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020233" y="2346325"/>
            <a:ext cx="4207933" cy="2319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6" name="Picture 25" descr="Lmr.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1020233" y="2400304"/>
            <a:ext cx="2711451" cy="2587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2" name="Picture 21" descr="L300.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478401" y="3313164"/>
            <a:ext cx="2637367" cy="1882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5" name="Picture 24" descr="Lmc.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503768" y="4256088"/>
            <a:ext cx="4842933" cy="266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7" name="Picture 26" descr="R200.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6142569" y="3840163"/>
            <a:ext cx="3397251" cy="14081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8" name="Picture 27" descr="R300.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6142601" y="3327451"/>
            <a:ext cx="2484967" cy="19208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9" name="Picture 28" descr="R400.eps"/>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6142567" y="2803527"/>
            <a:ext cx="1547284" cy="24352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0" name="Picture 29" descr="Rd.eps"/>
          <p:cNvPicPr>
            <a:picLocks noChangeAspect="1"/>
          </p:cNvPicPr>
          <p:nvPr/>
        </p:nvPicPr>
        <p:blipFill>
          <a:blip r:embed="rId15">
            <a:extLst>
              <a:ext uri="{28A0092B-C50C-407E-A947-70E740481C1C}">
                <a14:useLocalDpi xmlns:a14="http://schemas.microsoft.com/office/drawing/2010/main" val="0"/>
              </a:ext>
            </a:extLst>
          </a:blip>
          <a:srcRect/>
          <a:stretch>
            <a:fillRect/>
          </a:stretch>
        </p:blipFill>
        <p:spPr bwMode="auto">
          <a:xfrm>
            <a:off x="6682320" y="2395544"/>
            <a:ext cx="4233333" cy="23383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3" name="Picture 32" descr="Rmc.eps"/>
          <p:cNvPicPr>
            <a:picLocks noChangeAspect="1"/>
          </p:cNvPicPr>
          <p:nvPr/>
        </p:nvPicPr>
        <p:blipFill>
          <a:blip r:embed="rId16">
            <a:extLst>
              <a:ext uri="{28A0092B-C50C-407E-A947-70E740481C1C}">
                <a14:useLocalDpi xmlns:a14="http://schemas.microsoft.com/office/drawing/2010/main" val="0"/>
              </a:ext>
            </a:extLst>
          </a:blip>
          <a:srcRect/>
          <a:stretch>
            <a:fillRect/>
          </a:stretch>
        </p:blipFill>
        <p:spPr bwMode="auto">
          <a:xfrm>
            <a:off x="6142568" y="4256088"/>
            <a:ext cx="4792133" cy="266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4" name="Picture 33" descr="text1.eps"/>
          <p:cNvPicPr>
            <a:picLocks noChangeAspect="1"/>
          </p:cNvPicPr>
          <p:nvPr/>
        </p:nvPicPr>
        <p:blipFill>
          <a:blip r:embed="rId17">
            <a:extLst>
              <a:ext uri="{28A0092B-C50C-407E-A947-70E740481C1C}">
                <a14:useLocalDpi xmlns:a14="http://schemas.microsoft.com/office/drawing/2010/main" val="0"/>
              </a:ext>
            </a:extLst>
          </a:blip>
          <a:srcRect/>
          <a:stretch>
            <a:fillRect/>
          </a:stretch>
        </p:blipFill>
        <p:spPr bwMode="auto">
          <a:xfrm>
            <a:off x="6665391" y="2135188"/>
            <a:ext cx="2711449" cy="12938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6" name="Picture 35" descr="title1.eps"/>
          <p:cNvPicPr>
            <a:picLocks noChangeAspect="1"/>
          </p:cNvPicPr>
          <p:nvPr/>
        </p:nvPicPr>
        <p:blipFill>
          <a:blip r:embed="rId18">
            <a:extLst>
              <a:ext uri="{28A0092B-C50C-407E-A947-70E740481C1C}">
                <a14:useLocalDpi xmlns:a14="http://schemas.microsoft.com/office/drawing/2010/main" val="0"/>
              </a:ext>
            </a:extLst>
          </a:blip>
          <a:srcRect/>
          <a:stretch>
            <a:fillRect/>
          </a:stretch>
        </p:blipFill>
        <p:spPr bwMode="auto">
          <a:xfrm>
            <a:off x="2419353" y="5522913"/>
            <a:ext cx="1725083" cy="361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7" name="Picture 36" descr="title2.eps"/>
          <p:cNvPicPr>
            <a:picLocks noChangeAspect="1"/>
          </p:cNvPicPr>
          <p:nvPr/>
        </p:nvPicPr>
        <p:blipFill>
          <a:blip r:embed="rId19">
            <a:extLst>
              <a:ext uri="{28A0092B-C50C-407E-A947-70E740481C1C}">
                <a14:useLocalDpi xmlns:a14="http://schemas.microsoft.com/office/drawing/2010/main" val="0"/>
              </a:ext>
            </a:extLst>
          </a:blip>
          <a:srcRect/>
          <a:stretch>
            <a:fillRect/>
          </a:stretch>
        </p:blipFill>
        <p:spPr bwMode="auto">
          <a:xfrm>
            <a:off x="7973518" y="5537200"/>
            <a:ext cx="2459567" cy="361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1762" name="Title 18"/>
          <p:cNvSpPr>
            <a:spLocks noGrp="1"/>
          </p:cNvSpPr>
          <p:nvPr>
            <p:ph type="title"/>
          </p:nvPr>
        </p:nvSpPr>
        <p:spPr>
          <a:xfrm>
            <a:off x="623711" y="127000"/>
            <a:ext cx="10972800" cy="1143000"/>
          </a:xfrm>
        </p:spPr>
        <p:txBody>
          <a:bodyPr/>
          <a:lstStyle/>
          <a:p>
            <a:pPr eaLnBrk="1" hangingPunct="1"/>
            <a:r>
              <a:rPr lang="en-US" sz="4000" b="1" dirty="0">
                <a:ea typeface="MS PGothic" charset="0"/>
              </a:rPr>
              <a:t>One Price versus Price Discrimination</a:t>
            </a:r>
            <a:br>
              <a:rPr lang="en-US" sz="4000" b="1" dirty="0">
                <a:ea typeface="MS PGothic" charset="0"/>
              </a:rPr>
            </a:br>
            <a:r>
              <a:rPr lang="en-US" sz="4000" b="1" dirty="0">
                <a:ea typeface="MS PGothic" charset="0"/>
              </a:rPr>
              <a:t>Third-Degree Price Discrimination</a:t>
            </a:r>
          </a:p>
        </p:txBody>
      </p:sp>
      <p:sp>
        <p:nvSpPr>
          <p:cNvPr id="20" name="TextBox 19"/>
          <p:cNvSpPr txBox="1"/>
          <p:nvPr/>
        </p:nvSpPr>
        <p:spPr>
          <a:xfrm>
            <a:off x="4762338" y="5999444"/>
            <a:ext cx="2400978"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en-US" dirty="0">
                <a:latin typeface="Cambria" panose="02040503050406030204" pitchFamily="18" charset="0"/>
              </a:rPr>
              <a:t>Assume that MC = ATC</a:t>
            </a:r>
          </a:p>
        </p:txBody>
      </p:sp>
    </p:spTree>
    <p:extLst>
      <p:ext uri="{BB962C8B-B14F-4D97-AF65-F5344CB8AC3E}">
        <p14:creationId xmlns:p14="http://schemas.microsoft.com/office/powerpoint/2010/main" val="355656130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down)">
                                      <p:cBhvr>
                                        <p:cTn id="7" dur="1000"/>
                                        <p:tgtEl>
                                          <p:spTgt spid="3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wipe(down)">
                                      <p:cBhvr>
                                        <p:cTn id="12" dur="1000"/>
                                        <p:tgtEl>
                                          <p:spTgt spid="3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wipe(left)">
                                      <p:cBhvr>
                                        <p:cTn id="17" dur="1000"/>
                                        <p:tgtEl>
                                          <p:spTgt spid="2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wipe(left)">
                                      <p:cBhvr>
                                        <p:cTn id="22" dur="1000"/>
                                        <p:tgtEl>
                                          <p:spTgt spid="26"/>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left)">
                                      <p:cBhvr>
                                        <p:cTn id="27" dur="1000"/>
                                        <p:tgtEl>
                                          <p:spTgt spid="25"/>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wipe(down)">
                                      <p:cBhvr>
                                        <p:cTn id="32" dur="1000"/>
                                        <p:tgtEl>
                                          <p:spTgt spid="22"/>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wipe(down)">
                                      <p:cBhvr>
                                        <p:cTn id="37" dur="1000"/>
                                        <p:tgtEl>
                                          <p:spTgt spid="24"/>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wipe(left)">
                                      <p:cBhvr>
                                        <p:cTn id="42" dur="1000"/>
                                        <p:tgtEl>
                                          <p:spTgt spid="30"/>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33"/>
                                        </p:tgtEl>
                                        <p:attrNameLst>
                                          <p:attrName>style.visibility</p:attrName>
                                        </p:attrNameLst>
                                      </p:cBhvr>
                                      <p:to>
                                        <p:strVal val="visible"/>
                                      </p:to>
                                    </p:set>
                                    <p:animEffect transition="in" filter="wipe(left)">
                                      <p:cBhvr>
                                        <p:cTn id="47" dur="1000"/>
                                        <p:tgtEl>
                                          <p:spTgt spid="33"/>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4" fill="hold" nodeType="clickEffect">
                                  <p:stCondLst>
                                    <p:cond delay="0"/>
                                  </p:stCondLst>
                                  <p:childTnLst>
                                    <p:set>
                                      <p:cBhvr>
                                        <p:cTn id="51" dur="1" fill="hold">
                                          <p:stCondLst>
                                            <p:cond delay="0"/>
                                          </p:stCondLst>
                                        </p:cTn>
                                        <p:tgtEl>
                                          <p:spTgt spid="28"/>
                                        </p:tgtEl>
                                        <p:attrNameLst>
                                          <p:attrName>style.visibility</p:attrName>
                                        </p:attrNameLst>
                                      </p:cBhvr>
                                      <p:to>
                                        <p:strVal val="visible"/>
                                      </p:to>
                                    </p:set>
                                    <p:animEffect transition="in" filter="wipe(down)">
                                      <p:cBhvr>
                                        <p:cTn id="52" dur="1000"/>
                                        <p:tgtEl>
                                          <p:spTgt spid="28"/>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4" fill="hold" nodeType="clickEffect">
                                  <p:stCondLst>
                                    <p:cond delay="0"/>
                                  </p:stCondLst>
                                  <p:childTnLst>
                                    <p:set>
                                      <p:cBhvr>
                                        <p:cTn id="56" dur="1" fill="hold">
                                          <p:stCondLst>
                                            <p:cond delay="0"/>
                                          </p:stCondLst>
                                        </p:cTn>
                                        <p:tgtEl>
                                          <p:spTgt spid="29"/>
                                        </p:tgtEl>
                                        <p:attrNameLst>
                                          <p:attrName>style.visibility</p:attrName>
                                        </p:attrNameLst>
                                      </p:cBhvr>
                                      <p:to>
                                        <p:strVal val="visible"/>
                                      </p:to>
                                    </p:set>
                                    <p:animEffect transition="in" filter="wipe(down)">
                                      <p:cBhvr>
                                        <p:cTn id="57" dur="1000"/>
                                        <p:tgtEl>
                                          <p:spTgt spid="29"/>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22" presetClass="entr" presetSubtype="4" fill="hold" nodeType="clickEffect">
                                  <p:stCondLst>
                                    <p:cond delay="0"/>
                                  </p:stCondLst>
                                  <p:childTnLst>
                                    <p:set>
                                      <p:cBhvr>
                                        <p:cTn id="61" dur="1" fill="hold">
                                          <p:stCondLst>
                                            <p:cond delay="0"/>
                                          </p:stCondLst>
                                        </p:cTn>
                                        <p:tgtEl>
                                          <p:spTgt spid="27"/>
                                        </p:tgtEl>
                                        <p:attrNameLst>
                                          <p:attrName>style.visibility</p:attrName>
                                        </p:attrNameLst>
                                      </p:cBhvr>
                                      <p:to>
                                        <p:strVal val="visible"/>
                                      </p:to>
                                    </p:set>
                                    <p:animEffect transition="in" filter="wipe(down)">
                                      <p:cBhvr>
                                        <p:cTn id="62" dur="1000"/>
                                        <p:tgtEl>
                                          <p:spTgt spid="27"/>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22" presetClass="entr" presetSubtype="4" fill="hold" nodeType="clickEffect">
                                  <p:stCondLst>
                                    <p:cond delay="0"/>
                                  </p:stCondLst>
                                  <p:childTnLst>
                                    <p:set>
                                      <p:cBhvr>
                                        <p:cTn id="66" dur="1" fill="hold">
                                          <p:stCondLst>
                                            <p:cond delay="0"/>
                                          </p:stCondLst>
                                        </p:cTn>
                                        <p:tgtEl>
                                          <p:spTgt spid="32"/>
                                        </p:tgtEl>
                                        <p:attrNameLst>
                                          <p:attrName>style.visibility</p:attrName>
                                        </p:attrNameLst>
                                      </p:cBhvr>
                                      <p:to>
                                        <p:strVal val="visible"/>
                                      </p:to>
                                    </p:set>
                                    <p:animEffect transition="in" filter="wipe(down)">
                                      <p:cBhvr>
                                        <p:cTn id="67" dur="1000"/>
                                        <p:tgtEl>
                                          <p:spTgt spid="32"/>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22" presetClass="entr" presetSubtype="4" fill="hold" nodeType="clickEffect">
                                  <p:stCondLst>
                                    <p:cond delay="0"/>
                                  </p:stCondLst>
                                  <p:childTnLst>
                                    <p:set>
                                      <p:cBhvr>
                                        <p:cTn id="71" dur="1" fill="hold">
                                          <p:stCondLst>
                                            <p:cond delay="0"/>
                                          </p:stCondLst>
                                        </p:cTn>
                                        <p:tgtEl>
                                          <p:spTgt spid="34"/>
                                        </p:tgtEl>
                                        <p:attrNameLst>
                                          <p:attrName>style.visibility</p:attrName>
                                        </p:attrNameLst>
                                      </p:cBhvr>
                                      <p:to>
                                        <p:strVal val="visible"/>
                                      </p:to>
                                    </p:set>
                                    <p:animEffect transition="in" filter="wipe(down)">
                                      <p:cBhvr>
                                        <p:cTn id="72" dur="1000"/>
                                        <p:tgtEl>
                                          <p:spTgt spid="34"/>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22" presetClass="entr" presetSubtype="4" fill="hold" nodeType="clickEffect">
                                  <p:stCondLst>
                                    <p:cond delay="0"/>
                                  </p:stCondLst>
                                  <p:childTnLst>
                                    <p:set>
                                      <p:cBhvr>
                                        <p:cTn id="76" dur="1" fill="hold">
                                          <p:stCondLst>
                                            <p:cond delay="0"/>
                                          </p:stCondLst>
                                        </p:cTn>
                                        <p:tgtEl>
                                          <p:spTgt spid="35"/>
                                        </p:tgtEl>
                                        <p:attrNameLst>
                                          <p:attrName>style.visibility</p:attrName>
                                        </p:attrNameLst>
                                      </p:cBhvr>
                                      <p:to>
                                        <p:strVal val="visible"/>
                                      </p:to>
                                    </p:set>
                                    <p:animEffect transition="in" filter="wipe(down)">
                                      <p:cBhvr>
                                        <p:cTn id="77" dur="1000"/>
                                        <p:tgtEl>
                                          <p:spTgt spid="35"/>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22" presetClass="entr" presetSubtype="4" fill="hold" nodeType="clickEffect">
                                  <p:stCondLst>
                                    <p:cond delay="0"/>
                                  </p:stCondLst>
                                  <p:childTnLst>
                                    <p:set>
                                      <p:cBhvr>
                                        <p:cTn id="81" dur="1" fill="hold">
                                          <p:stCondLst>
                                            <p:cond delay="0"/>
                                          </p:stCondLst>
                                        </p:cTn>
                                        <p:tgtEl>
                                          <p:spTgt spid="31"/>
                                        </p:tgtEl>
                                        <p:attrNameLst>
                                          <p:attrName>style.visibility</p:attrName>
                                        </p:attrNameLst>
                                      </p:cBhvr>
                                      <p:to>
                                        <p:strVal val="visible"/>
                                      </p:to>
                                    </p:set>
                                    <p:animEffect transition="in" filter="wipe(down)">
                                      <p:cBhvr>
                                        <p:cTn id="82"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Title 1"/>
          <p:cNvSpPr>
            <a:spLocks noGrp="1"/>
          </p:cNvSpPr>
          <p:nvPr>
            <p:ph type="title"/>
          </p:nvPr>
        </p:nvSpPr>
        <p:spPr>
          <a:xfrm>
            <a:off x="609600" y="51"/>
            <a:ext cx="10972800" cy="1527175"/>
          </a:xfrm>
        </p:spPr>
        <p:txBody>
          <a:bodyPr/>
          <a:lstStyle/>
          <a:p>
            <a:r>
              <a:rPr lang="en-US" b="1" dirty="0">
                <a:ea typeface="MS PGothic" charset="0"/>
              </a:rPr>
              <a:t>Graph Summary</a:t>
            </a:r>
          </a:p>
        </p:txBody>
      </p:sp>
      <p:sp>
        <p:nvSpPr>
          <p:cNvPr id="17411" name="Content Placeholder 2"/>
          <p:cNvSpPr>
            <a:spLocks noGrp="1"/>
          </p:cNvSpPr>
          <p:nvPr>
            <p:ph idx="1"/>
          </p:nvPr>
        </p:nvSpPr>
        <p:spPr>
          <a:xfrm>
            <a:off x="609600" y="1712913"/>
            <a:ext cx="10972800" cy="4895850"/>
          </a:xfrm>
        </p:spPr>
        <p:txBody>
          <a:bodyPr/>
          <a:lstStyle/>
          <a:p>
            <a:r>
              <a:rPr lang="en-US" sz="3200" dirty="0">
                <a:ea typeface="MS PGothic" charset="0"/>
              </a:rPr>
              <a:t>Compare a single-price firm to a price-discriminating firm.</a:t>
            </a:r>
          </a:p>
          <a:p>
            <a:r>
              <a:rPr lang="en-US" sz="3200" dirty="0">
                <a:ea typeface="MS PGothic" charset="0"/>
              </a:rPr>
              <a:t>With price discrimination:</a:t>
            </a:r>
          </a:p>
          <a:p>
            <a:pPr lvl="1"/>
            <a:r>
              <a:rPr lang="en-US" sz="2800" dirty="0">
                <a:ea typeface="MS PGothic" charset="0"/>
              </a:rPr>
              <a:t>The most inelastic people pay a higher price.</a:t>
            </a:r>
          </a:p>
          <a:p>
            <a:pPr lvl="1"/>
            <a:r>
              <a:rPr lang="en-US" sz="2800" dirty="0">
                <a:ea typeface="MS PGothic" charset="0"/>
              </a:rPr>
              <a:t>A lower price is also charged, which will attract more elastic consumers into the market.</a:t>
            </a:r>
          </a:p>
          <a:p>
            <a:pPr lvl="1"/>
            <a:r>
              <a:rPr lang="en-US" sz="2800" dirty="0">
                <a:ea typeface="MS PGothic" charset="0"/>
              </a:rPr>
              <a:t>The overall amount of sales increases.</a:t>
            </a:r>
          </a:p>
          <a:p>
            <a:pPr lvl="1"/>
            <a:r>
              <a:rPr lang="en-US" sz="2800" dirty="0">
                <a:ea typeface="MS PGothic" charset="0"/>
              </a:rPr>
              <a:t>Overall, welfare increases and deadweight loss is decreased.</a:t>
            </a:r>
          </a:p>
          <a:p>
            <a:r>
              <a:rPr lang="en-US" sz="2800" dirty="0">
                <a:solidFill>
                  <a:srgbClr val="FF0000"/>
                </a:solidFill>
                <a:ea typeface="MS PGothic" charset="0"/>
              </a:rPr>
              <a:t>Please see the pdf file in DYS which shows the welfare comparison between competitive firm, monopolistic firm, and monopolistic firm with price discrimination.</a:t>
            </a:r>
          </a:p>
        </p:txBody>
      </p:sp>
    </p:spTree>
    <p:extLst>
      <p:ext uri="{BB962C8B-B14F-4D97-AF65-F5344CB8AC3E}">
        <p14:creationId xmlns:p14="http://schemas.microsoft.com/office/powerpoint/2010/main" val="25595210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7411">
                                            <p:txEl>
                                              <p:pRg st="2" end="2"/>
                                            </p:txEl>
                                          </p:spTgt>
                                        </p:tgtEl>
                                        <p:attrNameLst>
                                          <p:attrName>style.visibility</p:attrName>
                                        </p:attrNameLst>
                                      </p:cBhvr>
                                      <p:to>
                                        <p:strVal val="visible"/>
                                      </p:to>
                                    </p:set>
                                    <p:animEffect transition="in" filter="barn(inVertical)">
                                      <p:cBhvr>
                                        <p:cTn id="7" dur="500"/>
                                        <p:tgtEl>
                                          <p:spTgt spid="17411">
                                            <p:txEl>
                                              <p:pRg st="2" end="2"/>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7411">
                                            <p:txEl>
                                              <p:pRg st="3" end="3"/>
                                            </p:txEl>
                                          </p:spTgt>
                                        </p:tgtEl>
                                        <p:attrNameLst>
                                          <p:attrName>style.visibility</p:attrName>
                                        </p:attrNameLst>
                                      </p:cBhvr>
                                      <p:to>
                                        <p:strVal val="visible"/>
                                      </p:to>
                                    </p:set>
                                    <p:animEffect transition="in" filter="barn(inVertical)">
                                      <p:cBhvr>
                                        <p:cTn id="10" dur="500"/>
                                        <p:tgtEl>
                                          <p:spTgt spid="17411">
                                            <p:txEl>
                                              <p:pRg st="3" end="3"/>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7411">
                                            <p:txEl>
                                              <p:pRg st="4" end="4"/>
                                            </p:txEl>
                                          </p:spTgt>
                                        </p:tgtEl>
                                        <p:attrNameLst>
                                          <p:attrName>style.visibility</p:attrName>
                                        </p:attrNameLst>
                                      </p:cBhvr>
                                      <p:to>
                                        <p:strVal val="visible"/>
                                      </p:to>
                                    </p:set>
                                    <p:animEffect transition="in" filter="barn(inVertical)">
                                      <p:cBhvr>
                                        <p:cTn id="13" dur="500"/>
                                        <p:tgtEl>
                                          <p:spTgt spid="17411">
                                            <p:txEl>
                                              <p:pRg st="4" end="4"/>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17411">
                                            <p:txEl>
                                              <p:pRg st="5" end="5"/>
                                            </p:txEl>
                                          </p:spTgt>
                                        </p:tgtEl>
                                        <p:attrNameLst>
                                          <p:attrName>style.visibility</p:attrName>
                                        </p:attrNameLst>
                                      </p:cBhvr>
                                      <p:to>
                                        <p:strVal val="visible"/>
                                      </p:to>
                                    </p:set>
                                    <p:animEffect transition="in" filter="barn(inVertical)">
                                      <p:cBhvr>
                                        <p:cTn id="16" dur="500"/>
                                        <p:tgtEl>
                                          <p:spTgt spid="17411">
                                            <p:txEl>
                                              <p:pRg st="5" end="5"/>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17411">
                                            <p:txEl>
                                              <p:pRg st="6" end="6"/>
                                            </p:txEl>
                                          </p:spTgt>
                                        </p:tgtEl>
                                        <p:attrNameLst>
                                          <p:attrName>style.visibility</p:attrName>
                                        </p:attrNameLst>
                                      </p:cBhvr>
                                      <p:to>
                                        <p:strVal val="visible"/>
                                      </p:to>
                                    </p:set>
                                    <p:animEffect transition="in" filter="barn(inVertical)">
                                      <p:cBhvr>
                                        <p:cTn id="19" dur="500"/>
                                        <p:tgtEl>
                                          <p:spTgt spid="174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le 1"/>
          <p:cNvSpPr>
            <a:spLocks noGrp="1"/>
          </p:cNvSpPr>
          <p:nvPr>
            <p:ph type="title"/>
          </p:nvPr>
        </p:nvSpPr>
        <p:spPr>
          <a:xfrm>
            <a:off x="202057" y="63"/>
            <a:ext cx="11748196" cy="1527175"/>
          </a:xfrm>
        </p:spPr>
        <p:txBody>
          <a:bodyPr/>
          <a:lstStyle/>
          <a:p>
            <a:r>
              <a:rPr lang="en-US" b="1" dirty="0">
                <a:ea typeface="MS PGothic" charset="0"/>
              </a:rPr>
              <a:t>First-Degree (Perfect) Price Discrimination</a:t>
            </a:r>
          </a:p>
        </p:txBody>
      </p:sp>
      <p:sp>
        <p:nvSpPr>
          <p:cNvPr id="15363" name="Content Placeholder 2"/>
          <p:cNvSpPr>
            <a:spLocks noGrp="1"/>
          </p:cNvSpPr>
          <p:nvPr>
            <p:ph idx="1"/>
          </p:nvPr>
        </p:nvSpPr>
        <p:spPr>
          <a:xfrm>
            <a:off x="76223" y="1625600"/>
            <a:ext cx="8496278" cy="4895850"/>
          </a:xfrm>
        </p:spPr>
        <p:txBody>
          <a:bodyPr/>
          <a:lstStyle/>
          <a:p>
            <a:r>
              <a:rPr lang="en-US" sz="2400" dirty="0">
                <a:ea typeface="MS PGothic" charset="0"/>
              </a:rPr>
              <a:t>Perfect Price Discrimination</a:t>
            </a:r>
          </a:p>
          <a:p>
            <a:pPr lvl="1"/>
            <a:r>
              <a:rPr lang="en-US" sz="2000" dirty="0">
                <a:ea typeface="MS PGothic" charset="0"/>
              </a:rPr>
              <a:t>Firm charges a unique </a:t>
            </a:r>
            <a:r>
              <a:rPr lang="en-US" sz="2000" dirty="0">
                <a:solidFill>
                  <a:srgbClr val="FF0000"/>
                </a:solidFill>
                <a:ea typeface="MS PGothic" charset="0"/>
              </a:rPr>
              <a:t>price to each consumer equal to their maximum willingness to pay.</a:t>
            </a:r>
          </a:p>
          <a:p>
            <a:pPr lvl="1"/>
            <a:r>
              <a:rPr lang="en-US" sz="2000" dirty="0">
                <a:ea typeface="MS PGothic" charset="0"/>
              </a:rPr>
              <a:t>Price = Max Willingness to Pay</a:t>
            </a:r>
          </a:p>
          <a:p>
            <a:pPr lvl="1"/>
            <a:r>
              <a:rPr lang="en-US" sz="2000" dirty="0">
                <a:ea typeface="MS PGothic" charset="0"/>
              </a:rPr>
              <a:t>If a firm is able to do this, there will be zero consumer surplus. Why?</a:t>
            </a:r>
          </a:p>
          <a:p>
            <a:r>
              <a:rPr lang="en-US" sz="2400" dirty="0">
                <a:ea typeface="MS PGothic" charset="0"/>
              </a:rPr>
              <a:t>Hard to implement in real life. Why?</a:t>
            </a:r>
          </a:p>
          <a:p>
            <a:pPr lvl="1"/>
            <a:r>
              <a:rPr lang="en-US" sz="2000" dirty="0">
                <a:ea typeface="MS PGothic" charset="0"/>
              </a:rPr>
              <a:t>Difficult to know every individual reservation price</a:t>
            </a:r>
          </a:p>
          <a:p>
            <a:pPr lvl="1"/>
            <a:r>
              <a:rPr lang="en-US" sz="2000" dirty="0">
                <a:ea typeface="MS PGothic" charset="0"/>
              </a:rPr>
              <a:t>Jewelry stores, pawn shops, and car dealerships may attempt to do this with price negotiations.</a:t>
            </a:r>
          </a:p>
        </p:txBody>
      </p:sp>
      <p:pic>
        <p:nvPicPr>
          <p:cNvPr id="15364" name="Picture 6" descr="I:\DirkTextbookN\Jpegs(All)\VOLUME_1_MICRO_Class-test\25_PRINECO_CH04.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02184" y="1695513"/>
            <a:ext cx="2885016" cy="3014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5365" name="Picture 6" descr="G:\DirkTextbookN\Jpegs(All)\JpegsBatch3LateJuly\C9RRC9.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72501" y="4835588"/>
            <a:ext cx="3219451" cy="1641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24475569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5363">
                                            <p:txEl>
                                              <p:pRg st="1" end="1"/>
                                            </p:txEl>
                                          </p:spTgt>
                                        </p:tgtEl>
                                        <p:attrNameLst>
                                          <p:attrName>style.visibility</p:attrName>
                                        </p:attrNameLst>
                                      </p:cBhvr>
                                      <p:to>
                                        <p:strVal val="visible"/>
                                      </p:to>
                                    </p:set>
                                    <p:animEffect transition="in" filter="barn(inVertical)">
                                      <p:cBhvr>
                                        <p:cTn id="7" dur="500"/>
                                        <p:tgtEl>
                                          <p:spTgt spid="1536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5363">
                                            <p:txEl>
                                              <p:pRg st="2" end="2"/>
                                            </p:txEl>
                                          </p:spTgt>
                                        </p:tgtEl>
                                        <p:attrNameLst>
                                          <p:attrName>style.visibility</p:attrName>
                                        </p:attrNameLst>
                                      </p:cBhvr>
                                      <p:to>
                                        <p:strVal val="visible"/>
                                      </p:to>
                                    </p:set>
                                    <p:animEffect transition="in" filter="barn(inVertical)">
                                      <p:cBhvr>
                                        <p:cTn id="10" dur="500"/>
                                        <p:tgtEl>
                                          <p:spTgt spid="15363">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5363">
                                            <p:txEl>
                                              <p:pRg st="3" end="3"/>
                                            </p:txEl>
                                          </p:spTgt>
                                        </p:tgtEl>
                                        <p:attrNameLst>
                                          <p:attrName>style.visibility</p:attrName>
                                        </p:attrNameLst>
                                      </p:cBhvr>
                                      <p:to>
                                        <p:strVal val="visible"/>
                                      </p:to>
                                    </p:set>
                                    <p:animEffect transition="in" filter="barn(inVertical)">
                                      <p:cBhvr>
                                        <p:cTn id="13" dur="500"/>
                                        <p:tgtEl>
                                          <p:spTgt spid="15363">
                                            <p:txEl>
                                              <p:pRg st="3" end="3"/>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15363">
                                            <p:txEl>
                                              <p:pRg st="5" end="5"/>
                                            </p:txEl>
                                          </p:spTgt>
                                        </p:tgtEl>
                                        <p:attrNameLst>
                                          <p:attrName>style.visibility</p:attrName>
                                        </p:attrNameLst>
                                      </p:cBhvr>
                                      <p:to>
                                        <p:strVal val="visible"/>
                                      </p:to>
                                    </p:set>
                                    <p:animEffect transition="in" filter="barn(inVertical)">
                                      <p:cBhvr>
                                        <p:cTn id="18" dur="500"/>
                                        <p:tgtEl>
                                          <p:spTgt spid="15363">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15363">
                                            <p:txEl>
                                              <p:pRg st="6" end="6"/>
                                            </p:txEl>
                                          </p:spTgt>
                                        </p:tgtEl>
                                        <p:attrNameLst>
                                          <p:attrName>style.visibility</p:attrName>
                                        </p:attrNameLst>
                                      </p:cBhvr>
                                      <p:to>
                                        <p:strVal val="visible"/>
                                      </p:to>
                                    </p:set>
                                    <p:animEffect transition="in" filter="barn(inVertical)">
                                      <p:cBhvr>
                                        <p:cTn id="21" dur="500"/>
                                        <p:tgtEl>
                                          <p:spTgt spid="15363">
                                            <p:txEl>
                                              <p:pRg st="6" end="6"/>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15364"/>
                                        </p:tgtEl>
                                        <p:attrNameLst>
                                          <p:attrName>style.visibility</p:attrName>
                                        </p:attrNameLst>
                                      </p:cBhvr>
                                      <p:to>
                                        <p:strVal val="visible"/>
                                      </p:to>
                                    </p:set>
                                    <p:animEffect transition="in" filter="barn(inVertical)">
                                      <p:cBhvr>
                                        <p:cTn id="24" dur="500"/>
                                        <p:tgtEl>
                                          <p:spTgt spid="15364"/>
                                        </p:tgtEl>
                                      </p:cBhvr>
                                    </p:animEffect>
                                  </p:childTnLst>
                                </p:cTn>
                              </p:par>
                              <p:par>
                                <p:cTn id="25" presetID="16" presetClass="entr" presetSubtype="21" fill="hold" nodeType="withEffect">
                                  <p:stCondLst>
                                    <p:cond delay="0"/>
                                  </p:stCondLst>
                                  <p:childTnLst>
                                    <p:set>
                                      <p:cBhvr>
                                        <p:cTn id="26" dur="1" fill="hold">
                                          <p:stCondLst>
                                            <p:cond delay="0"/>
                                          </p:stCondLst>
                                        </p:cTn>
                                        <p:tgtEl>
                                          <p:spTgt spid="15365"/>
                                        </p:tgtEl>
                                        <p:attrNameLst>
                                          <p:attrName>style.visibility</p:attrName>
                                        </p:attrNameLst>
                                      </p:cBhvr>
                                      <p:to>
                                        <p:strVal val="visible"/>
                                      </p:to>
                                    </p:set>
                                    <p:animEffect transition="in" filter="barn(inVertical)">
                                      <p:cBhvr>
                                        <p:cTn id="27" dur="500"/>
                                        <p:tgtEl>
                                          <p:spTgt spid="153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p:txBody>
          <a:bodyPr/>
          <a:lstStyle/>
          <a:p>
            <a:pPr algn="ctr"/>
            <a:r>
              <a:rPr lang="en-US" b="1" dirty="0">
                <a:ea typeface="MS PGothic" charset="0"/>
                <a:cs typeface="MS PGothic" charset="0"/>
              </a:rPr>
              <a:t>Airline Itinerary Prices</a:t>
            </a:r>
          </a:p>
        </p:txBody>
      </p:sp>
      <p:graphicFrame>
        <p:nvGraphicFramePr>
          <p:cNvPr id="20510" name="Group 30"/>
          <p:cNvGraphicFramePr>
            <a:graphicFrameLocks noGrp="1"/>
          </p:cNvGraphicFramePr>
          <p:nvPr>
            <p:extLst>
              <p:ext uri="{D42A27DB-BD31-4B8C-83A1-F6EECF244321}">
                <p14:modId xmlns:p14="http://schemas.microsoft.com/office/powerpoint/2010/main" val="4123990575"/>
              </p:ext>
            </p:extLst>
          </p:nvPr>
        </p:nvGraphicFramePr>
        <p:xfrm>
          <a:off x="508000" y="1752603"/>
          <a:ext cx="11176000" cy="4614863"/>
        </p:xfrm>
        <a:graphic>
          <a:graphicData uri="http://schemas.openxmlformats.org/drawingml/2006/table">
            <a:tbl>
              <a:tblPr/>
              <a:tblGrid>
                <a:gridCol w="3725333">
                  <a:extLst>
                    <a:ext uri="{9D8B030D-6E8A-4147-A177-3AD203B41FA5}">
                      <a16:colId xmlns:a16="http://schemas.microsoft.com/office/drawing/2014/main" val="20000"/>
                    </a:ext>
                  </a:extLst>
                </a:gridCol>
                <a:gridCol w="2641600">
                  <a:extLst>
                    <a:ext uri="{9D8B030D-6E8A-4147-A177-3AD203B41FA5}">
                      <a16:colId xmlns:a16="http://schemas.microsoft.com/office/drawing/2014/main" val="20001"/>
                    </a:ext>
                  </a:extLst>
                </a:gridCol>
                <a:gridCol w="4809067">
                  <a:extLst>
                    <a:ext uri="{9D8B030D-6E8A-4147-A177-3AD203B41FA5}">
                      <a16:colId xmlns:a16="http://schemas.microsoft.com/office/drawing/2014/main" val="20002"/>
                    </a:ext>
                  </a:extLst>
                </a:gridCol>
              </a:tblGrid>
              <a:tr h="9255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1" i="0" u="none" strike="noStrike" cap="none" normalizeH="0" baseline="0" dirty="0">
                          <a:ln>
                            <a:noFill/>
                          </a:ln>
                          <a:solidFill>
                            <a:schemeClr val="tx1"/>
                          </a:solidFill>
                          <a:effectLst/>
                          <a:latin typeface="Cambria" panose="02040503050406030204" pitchFamily="18" charset="0"/>
                          <a:ea typeface="Times New Roman" charset="0"/>
                          <a:cs typeface="Times New Roman" charset="0"/>
                        </a:rPr>
                        <a:t>Purchase Date</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1" i="0" u="none" strike="noStrike" cap="none" normalizeH="0" baseline="0" dirty="0">
                          <a:ln>
                            <a:noFill/>
                          </a:ln>
                          <a:solidFill>
                            <a:schemeClr val="tx1"/>
                          </a:solidFill>
                          <a:effectLst/>
                          <a:latin typeface="Cambria" panose="02040503050406030204" pitchFamily="18" charset="0"/>
                          <a:ea typeface="Times New Roman" charset="0"/>
                          <a:cs typeface="Times New Roman" charset="0"/>
                        </a:rPr>
                        <a:t>Itinerary Price</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1" i="0" u="none" strike="noStrike" cap="none" normalizeH="0" baseline="0" dirty="0">
                          <a:ln>
                            <a:noFill/>
                          </a:ln>
                          <a:solidFill>
                            <a:schemeClr val="tx1"/>
                          </a:solidFill>
                          <a:effectLst/>
                          <a:latin typeface="Cambria" panose="02040503050406030204" pitchFamily="18" charset="0"/>
                          <a:ea typeface="Times New Roman" charset="0"/>
                          <a:cs typeface="Times New Roman" charset="0"/>
                        </a:rPr>
                        <a:t>Example of Traveler</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9461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Times New Roman" charset="0"/>
                          <a:cs typeface="Times New Roman" charset="0"/>
                        </a:rPr>
                        <a:t>3 months before flight</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Times New Roman" charset="0"/>
                          <a:cs typeface="Times New Roman" charset="0"/>
                        </a:rPr>
                        <a:t>$300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Times New Roman" charset="0"/>
                          <a:cs typeface="Times New Roman" charset="0"/>
                        </a:rPr>
                        <a:t>Couple planning vacation. Able to choose cheapest departure day.</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8826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Times New Roman" charset="0"/>
                          <a:cs typeface="Times New Roman" charset="0"/>
                        </a:rPr>
                        <a:t>2 weeks before flight</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Times New Roman" charset="0"/>
                          <a:cs typeface="Times New Roman" charset="0"/>
                        </a:rPr>
                        <a:t>$550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Times New Roman" charset="0"/>
                          <a:cs typeface="Times New Roman" charset="0"/>
                        </a:rPr>
                        <a:t>Job interview candidate</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9461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Times New Roman" charset="0"/>
                          <a:cs typeface="Times New Roman" charset="0"/>
                        </a:rPr>
                        <a:t>2 days before flight</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Times New Roman" charset="0"/>
                          <a:cs typeface="Times New Roman" charset="0"/>
                        </a:rPr>
                        <a:t>$750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Times New Roman" charset="0"/>
                          <a:cs typeface="Times New Roman" charset="0"/>
                        </a:rPr>
                        <a:t>Businessperson, meeting with client during week. Company paid for flight.</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9144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Times New Roman" charset="0"/>
                          <a:cs typeface="Times New Roman" charset="0"/>
                        </a:rPr>
                        <a:t>Standby ticket, purchased at any time</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Times New Roman" charset="0"/>
                          <a:cs typeface="Times New Roman" charset="0"/>
                        </a:rPr>
                        <a:t>$120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Times New Roman" charset="0"/>
                          <a:cs typeface="Times New Roman" charset="0"/>
                        </a:rPr>
                        <a:t>Price-sensitive person with desire to travel and flexible schedule.</a:t>
                      </a:r>
                    </a:p>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Times New Roman" charset="0"/>
                          <a:cs typeface="Times New Roman" charset="0"/>
                        </a:rPr>
                        <a:t>Undergrad during summertime.</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42918571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descr="tridwn.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93784" y="3878282"/>
            <a:ext cx="2709333" cy="1587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8914" name="Picture 20"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985433" y="1609745"/>
            <a:ext cx="8331200" cy="51673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9" name="Picture 28" descr="triup.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713569" y="2459057"/>
            <a:ext cx="2599267" cy="3028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3" name="Picture 22" descr="gree.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713569" y="3892607"/>
            <a:ext cx="2599267" cy="15954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2" name="Picture 21" descr="d.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681820" y="2411432"/>
            <a:ext cx="6635749" cy="3790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9" name="Picture 18" descr="300.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985436" y="3824307"/>
            <a:ext cx="3471333" cy="2984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0" name="Picture 19" descr="arrow.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5562625" y="6618307"/>
            <a:ext cx="2569633" cy="190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4" name="Picture 23" descr="mc.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023558" y="5376882"/>
            <a:ext cx="7905751" cy="190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5" name="Picture 24" descr="mr.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700891" y="2440013"/>
            <a:ext cx="3867151" cy="40227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6" name="Picture 25" descr="phigh.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1746252" y="2459094"/>
            <a:ext cx="931333" cy="14827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7" name="Picture 26" descr="plow.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1830917" y="3900507"/>
            <a:ext cx="846667" cy="16081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8924" name="Title 14"/>
          <p:cNvSpPr>
            <a:spLocks noGrp="1"/>
          </p:cNvSpPr>
          <p:nvPr>
            <p:ph type="title" idx="4294967295"/>
          </p:nvPr>
        </p:nvSpPr>
        <p:spPr>
          <a:xfrm>
            <a:off x="0" y="129308"/>
            <a:ext cx="12069763" cy="1143000"/>
          </a:xfrm>
        </p:spPr>
        <p:txBody>
          <a:bodyPr/>
          <a:lstStyle/>
          <a:p>
            <a:pPr algn="ctr"/>
            <a:r>
              <a:rPr lang="en-US" b="1" dirty="0">
                <a:ea typeface="MS PGothic" charset="0"/>
              </a:rPr>
              <a:t>First-Degree (Perfect)</a:t>
            </a:r>
            <a:r>
              <a:rPr lang="en-US" b="1" dirty="0">
                <a:ea typeface="MS PGothic" charset="0"/>
                <a:cs typeface="Arial" charset="0"/>
              </a:rPr>
              <a:t> Price Discrimination</a:t>
            </a:r>
          </a:p>
        </p:txBody>
      </p:sp>
      <p:sp>
        <p:nvSpPr>
          <p:cNvPr id="14" name="TextBox 13"/>
          <p:cNvSpPr txBox="1"/>
          <p:nvPr/>
        </p:nvSpPr>
        <p:spPr>
          <a:xfrm>
            <a:off x="9474544" y="5728134"/>
            <a:ext cx="2400978"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en-US" dirty="0">
                <a:latin typeface="Cambria" panose="02040503050406030204" pitchFamily="18" charset="0"/>
              </a:rPr>
              <a:t>Assume that MC = ATC</a:t>
            </a:r>
          </a:p>
        </p:txBody>
      </p:sp>
    </p:spTree>
    <p:extLst>
      <p:ext uri="{BB962C8B-B14F-4D97-AF65-F5344CB8AC3E}">
        <p14:creationId xmlns:p14="http://schemas.microsoft.com/office/powerpoint/2010/main" val="366325848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1000"/>
                                        <p:tgtEl>
                                          <p:spTgt spid="2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wipe(left)">
                                      <p:cBhvr>
                                        <p:cTn id="12" dur="1000"/>
                                        <p:tgtEl>
                                          <p:spTgt spid="2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wipe(left)">
                                      <p:cBhvr>
                                        <p:cTn id="17" dur="1000"/>
                                        <p:tgtEl>
                                          <p:spTgt spid="24"/>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down)">
                                      <p:cBhvr>
                                        <p:cTn id="22" dur="1000"/>
                                        <p:tgtEl>
                                          <p:spTgt spid="19"/>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wipe(down)">
                                      <p:cBhvr>
                                        <p:cTn id="27" dur="1000"/>
                                        <p:tgtEl>
                                          <p:spTgt spid="23"/>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wipe(left)">
                                      <p:cBhvr>
                                        <p:cTn id="32" dur="1000"/>
                                        <p:tgtEl>
                                          <p:spTgt spid="26"/>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wipe(down)">
                                      <p:cBhvr>
                                        <p:cTn id="37" dur="1000"/>
                                        <p:tgtEl>
                                          <p:spTgt spid="29"/>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wipe(left)">
                                      <p:cBhvr>
                                        <p:cTn id="42" dur="1000"/>
                                        <p:tgtEl>
                                          <p:spTgt spid="27"/>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wipe(left)">
                                      <p:cBhvr>
                                        <p:cTn id="47" dur="1000"/>
                                        <p:tgtEl>
                                          <p:spTgt spid="20"/>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4" fill="hold" nodeType="clickEffect">
                                  <p:stCondLst>
                                    <p:cond delay="0"/>
                                  </p:stCondLst>
                                  <p:childTnLst>
                                    <p:set>
                                      <p:cBhvr>
                                        <p:cTn id="51" dur="1" fill="hold">
                                          <p:stCondLst>
                                            <p:cond delay="0"/>
                                          </p:stCondLst>
                                        </p:cTn>
                                        <p:tgtEl>
                                          <p:spTgt spid="28"/>
                                        </p:tgtEl>
                                        <p:attrNameLst>
                                          <p:attrName>style.visibility</p:attrName>
                                        </p:attrNameLst>
                                      </p:cBhvr>
                                      <p:to>
                                        <p:strVal val="visible"/>
                                      </p:to>
                                    </p:set>
                                    <p:animEffect transition="in" filter="wipe(down)">
                                      <p:cBhvr>
                                        <p:cTn id="52"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1" name="Picture 38" descr="I:\DirkTextbookN\Jpegs(All)\VOLUME_1_MICRO_Class-test\FIG11.2_PRINECO_CH11.jpg"/>
          <p:cNvPicPr>
            <a:picLocks noChangeAspect="1" noChangeArrowheads="1"/>
          </p:cNvPicPr>
          <p:nvPr/>
        </p:nvPicPr>
        <p:blipFill>
          <a:blip r:embed="rId3">
            <a:extLst>
              <a:ext uri="{28A0092B-C50C-407E-A947-70E740481C1C}">
                <a14:useLocalDpi xmlns:a14="http://schemas.microsoft.com/office/drawing/2010/main" val="0"/>
              </a:ext>
            </a:extLst>
          </a:blip>
          <a:srcRect l="2814" r="2242" b="3157"/>
          <a:stretch>
            <a:fillRect/>
          </a:stretch>
        </p:blipFill>
        <p:spPr bwMode="auto">
          <a:xfrm>
            <a:off x="116442" y="2292350"/>
            <a:ext cx="7782983" cy="4508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0962" name="Title 1"/>
          <p:cNvSpPr>
            <a:spLocks noGrp="1"/>
          </p:cNvSpPr>
          <p:nvPr>
            <p:ph type="title"/>
          </p:nvPr>
        </p:nvSpPr>
        <p:spPr>
          <a:xfrm>
            <a:off x="609600" y="37"/>
            <a:ext cx="10972800" cy="1527175"/>
          </a:xfrm>
        </p:spPr>
        <p:txBody>
          <a:bodyPr/>
          <a:lstStyle/>
          <a:p>
            <a:pPr algn="ctr"/>
            <a:r>
              <a:rPr lang="en-US" b="1" dirty="0">
                <a:ea typeface="MS PGothic" charset="0"/>
              </a:rPr>
              <a:t>Comparing Market Structures</a:t>
            </a:r>
          </a:p>
        </p:txBody>
      </p:sp>
      <p:graphicFrame>
        <p:nvGraphicFramePr>
          <p:cNvPr id="5" name="Table 4"/>
          <p:cNvGraphicFramePr>
            <a:graphicFrameLocks noGrp="1"/>
          </p:cNvGraphicFramePr>
          <p:nvPr>
            <p:extLst>
              <p:ext uri="{D42A27DB-BD31-4B8C-83A1-F6EECF244321}">
                <p14:modId xmlns:p14="http://schemas.microsoft.com/office/powerpoint/2010/main" val="478591195"/>
              </p:ext>
            </p:extLst>
          </p:nvPr>
        </p:nvGraphicFramePr>
        <p:xfrm>
          <a:off x="3712633" y="1690688"/>
          <a:ext cx="8263467" cy="2940052"/>
        </p:xfrm>
        <a:graphic>
          <a:graphicData uri="http://schemas.openxmlformats.org/drawingml/2006/table">
            <a:tbl>
              <a:tblPr/>
              <a:tblGrid>
                <a:gridCol w="2078567">
                  <a:extLst>
                    <a:ext uri="{9D8B030D-6E8A-4147-A177-3AD203B41FA5}">
                      <a16:colId xmlns:a16="http://schemas.microsoft.com/office/drawing/2014/main" val="20000"/>
                    </a:ext>
                  </a:extLst>
                </a:gridCol>
                <a:gridCol w="1974850">
                  <a:extLst>
                    <a:ext uri="{9D8B030D-6E8A-4147-A177-3AD203B41FA5}">
                      <a16:colId xmlns:a16="http://schemas.microsoft.com/office/drawing/2014/main" val="20001"/>
                    </a:ext>
                  </a:extLst>
                </a:gridCol>
                <a:gridCol w="2055283">
                  <a:extLst>
                    <a:ext uri="{9D8B030D-6E8A-4147-A177-3AD203B41FA5}">
                      <a16:colId xmlns:a16="http://schemas.microsoft.com/office/drawing/2014/main" val="20002"/>
                    </a:ext>
                  </a:extLst>
                </a:gridCol>
                <a:gridCol w="2154767">
                  <a:extLst>
                    <a:ext uri="{9D8B030D-6E8A-4147-A177-3AD203B41FA5}">
                      <a16:colId xmlns:a16="http://schemas.microsoft.com/office/drawing/2014/main" val="20003"/>
                    </a:ext>
                  </a:extLst>
                </a:gridCol>
              </a:tblGrid>
              <a:tr h="6096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1600" b="0" i="0" u="none" strike="noStrike" cap="none" normalizeH="0" baseline="0" dirty="0">
                        <a:ln>
                          <a:noFill/>
                        </a:ln>
                        <a:solidFill>
                          <a:schemeClr val="tx1"/>
                        </a:solidFill>
                        <a:effectLst/>
                        <a:latin typeface="Cambria" panose="02040503050406030204" pitchFamily="18" charset="0"/>
                        <a:ea typeface="MS PGothic" charset="0"/>
                        <a:cs typeface="Times New Roman" charset="0"/>
                      </a:endParaRP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a:ln>
                            <a:noFill/>
                          </a:ln>
                          <a:solidFill>
                            <a:schemeClr val="tx1"/>
                          </a:solidFill>
                          <a:effectLst/>
                          <a:latin typeface="Cambria" panose="02040503050406030204" pitchFamily="18" charset="0"/>
                          <a:ea typeface="MS PGothic" charset="0"/>
                          <a:cs typeface="Times New Roman" charset="0"/>
                        </a:rPr>
                        <a:t>Perfect Competition</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a:ln>
                            <a:noFill/>
                          </a:ln>
                          <a:solidFill>
                            <a:schemeClr val="tx1"/>
                          </a:solidFill>
                          <a:effectLst/>
                          <a:latin typeface="Cambria" panose="02040503050406030204" pitchFamily="18" charset="0"/>
                          <a:ea typeface="MS PGothic" charset="0"/>
                          <a:cs typeface="Times New Roman" charset="0"/>
                        </a:rPr>
                        <a:t>Single Price Monopoly</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a:ln>
                            <a:noFill/>
                          </a:ln>
                          <a:solidFill>
                            <a:schemeClr val="tx1"/>
                          </a:solidFill>
                          <a:effectLst/>
                          <a:latin typeface="Cambria" panose="02040503050406030204" pitchFamily="18" charset="0"/>
                          <a:ea typeface="MS PGothic" charset="0"/>
                          <a:cs typeface="Times New Roman" charset="0"/>
                        </a:rPr>
                        <a:t>Perfect Price Discrimination</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a:ln>
                            <a:noFill/>
                          </a:ln>
                          <a:solidFill>
                            <a:schemeClr val="tx1"/>
                          </a:solidFill>
                          <a:effectLst/>
                          <a:latin typeface="Cambria" panose="02040503050406030204" pitchFamily="18" charset="0"/>
                          <a:ea typeface="MS PGothic" charset="0"/>
                          <a:cs typeface="Times New Roman" charset="0"/>
                        </a:rPr>
                        <a:t>Consumer Surplus</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a</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a:ln>
                            <a:noFill/>
                          </a:ln>
                          <a:solidFill>
                            <a:schemeClr val="tx1"/>
                          </a:solidFill>
                          <a:effectLst/>
                          <a:latin typeface="Cambria" panose="02040503050406030204" pitchFamily="18" charset="0"/>
                          <a:ea typeface="MS PGothic" charset="0"/>
                          <a:cs typeface="Times New Roman" charset="0"/>
                        </a:rPr>
                        <a:t>Producer Surplus</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b</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a:ln>
                            <a:noFill/>
                          </a:ln>
                          <a:solidFill>
                            <a:schemeClr val="tx1"/>
                          </a:solidFill>
                          <a:effectLst/>
                          <a:latin typeface="Cambria" panose="02040503050406030204" pitchFamily="18" charset="0"/>
                          <a:ea typeface="MS PGothic" charset="0"/>
                          <a:cs typeface="Times New Roman" charset="0"/>
                        </a:rPr>
                        <a:t>Deadweight Loss</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c</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a:ln>
                            <a:noFill/>
                          </a:ln>
                          <a:solidFill>
                            <a:schemeClr val="tx1"/>
                          </a:solidFill>
                          <a:effectLst/>
                          <a:latin typeface="Cambria" panose="02040503050406030204" pitchFamily="18" charset="0"/>
                          <a:ea typeface="MS PGothic" charset="0"/>
                          <a:cs typeface="Times New Roman" charset="0"/>
                        </a:rPr>
                        <a:t>Total Welfare</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a + b</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
        <p:nvSpPr>
          <p:cNvPr id="6" name="TextBox 5"/>
          <p:cNvSpPr txBox="1"/>
          <p:nvPr/>
        </p:nvSpPr>
        <p:spPr>
          <a:xfrm>
            <a:off x="8839566" y="5648502"/>
            <a:ext cx="2400978"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en-US" dirty="0">
                <a:latin typeface="Cambria" panose="02040503050406030204" pitchFamily="18" charset="0"/>
              </a:rPr>
              <a:t>Assume that MC = ATC</a:t>
            </a:r>
          </a:p>
        </p:txBody>
      </p:sp>
    </p:spTree>
    <p:extLst>
      <p:ext uri="{BB962C8B-B14F-4D97-AF65-F5344CB8AC3E}">
        <p14:creationId xmlns:p14="http://schemas.microsoft.com/office/powerpoint/2010/main" val="42632637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Title 1"/>
          <p:cNvSpPr>
            <a:spLocks noGrp="1"/>
          </p:cNvSpPr>
          <p:nvPr>
            <p:ph type="title"/>
          </p:nvPr>
        </p:nvSpPr>
        <p:spPr>
          <a:xfrm>
            <a:off x="609600" y="0"/>
            <a:ext cx="11975510" cy="1527175"/>
          </a:xfrm>
        </p:spPr>
        <p:txBody>
          <a:bodyPr/>
          <a:lstStyle/>
          <a:p>
            <a:r>
              <a:rPr lang="en-US" b="1" dirty="0">
                <a:ea typeface="MS PGothic" charset="0"/>
              </a:rPr>
              <a:t>The Welfare Effects of Price Discrimination</a:t>
            </a:r>
          </a:p>
        </p:txBody>
      </p:sp>
      <p:sp>
        <p:nvSpPr>
          <p:cNvPr id="18435" name="Content Placeholder 2"/>
          <p:cNvSpPr>
            <a:spLocks noGrp="1"/>
          </p:cNvSpPr>
          <p:nvPr>
            <p:ph idx="1"/>
          </p:nvPr>
        </p:nvSpPr>
        <p:spPr>
          <a:xfrm>
            <a:off x="609600" y="1712913"/>
            <a:ext cx="10972800" cy="4895850"/>
          </a:xfrm>
        </p:spPr>
        <p:txBody>
          <a:bodyPr/>
          <a:lstStyle/>
          <a:p>
            <a:r>
              <a:rPr lang="en-US" sz="3200" dirty="0">
                <a:ea typeface="MS PGothic" charset="0"/>
              </a:rPr>
              <a:t>Producers</a:t>
            </a:r>
          </a:p>
          <a:p>
            <a:pPr lvl="1"/>
            <a:r>
              <a:rPr lang="en-US" sz="2800" dirty="0">
                <a:ea typeface="MS PGothic" charset="0"/>
              </a:rPr>
              <a:t>Have higher PS.</a:t>
            </a:r>
          </a:p>
          <a:p>
            <a:pPr lvl="1"/>
            <a:r>
              <a:rPr lang="en-US" sz="2800" dirty="0">
                <a:ea typeface="MS PGothic" charset="0"/>
              </a:rPr>
              <a:t>Firms make a higher profit.</a:t>
            </a:r>
          </a:p>
          <a:p>
            <a:r>
              <a:rPr lang="en-US" sz="3200" dirty="0">
                <a:ea typeface="MS PGothic" charset="0"/>
              </a:rPr>
              <a:t>Consumers</a:t>
            </a:r>
          </a:p>
          <a:p>
            <a:pPr lvl="1"/>
            <a:r>
              <a:rPr lang="en-US" sz="2800" dirty="0">
                <a:ea typeface="MS PGothic" charset="0"/>
              </a:rPr>
              <a:t>Benefit from more units being offered for sale since more trading occurs.</a:t>
            </a:r>
          </a:p>
          <a:p>
            <a:pPr lvl="1"/>
            <a:r>
              <a:rPr lang="en-US" sz="2800" dirty="0">
                <a:solidFill>
                  <a:srgbClr val="FF0000"/>
                </a:solidFill>
                <a:ea typeface="MS PGothic" charset="0"/>
              </a:rPr>
              <a:t>Certain cases have higher overall CS. </a:t>
            </a:r>
          </a:p>
          <a:p>
            <a:r>
              <a:rPr lang="en-US" sz="3200" dirty="0">
                <a:ea typeface="MS PGothic" charset="0"/>
              </a:rPr>
              <a:t>Overall</a:t>
            </a:r>
          </a:p>
          <a:p>
            <a:pPr lvl="1"/>
            <a:r>
              <a:rPr lang="en-US" sz="2800" dirty="0">
                <a:ea typeface="MS PGothic" charset="0"/>
              </a:rPr>
              <a:t>Welfare increases and DWL decreases.</a:t>
            </a:r>
          </a:p>
        </p:txBody>
      </p:sp>
    </p:spTree>
    <p:extLst>
      <p:ext uri="{BB962C8B-B14F-4D97-AF65-F5344CB8AC3E}">
        <p14:creationId xmlns:p14="http://schemas.microsoft.com/office/powerpoint/2010/main" val="351991400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8435">
                                            <p:txEl>
                                              <p:pRg st="1" end="1"/>
                                            </p:txEl>
                                          </p:spTgt>
                                        </p:tgtEl>
                                        <p:attrNameLst>
                                          <p:attrName>style.visibility</p:attrName>
                                        </p:attrNameLst>
                                      </p:cBhvr>
                                      <p:to>
                                        <p:strVal val="visible"/>
                                      </p:to>
                                    </p:set>
                                    <p:animEffect transition="in" filter="barn(inVertical)">
                                      <p:cBhvr>
                                        <p:cTn id="7" dur="500"/>
                                        <p:tgtEl>
                                          <p:spTgt spid="18435">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8435">
                                            <p:txEl>
                                              <p:pRg st="2" end="2"/>
                                            </p:txEl>
                                          </p:spTgt>
                                        </p:tgtEl>
                                        <p:attrNameLst>
                                          <p:attrName>style.visibility</p:attrName>
                                        </p:attrNameLst>
                                      </p:cBhvr>
                                      <p:to>
                                        <p:strVal val="visible"/>
                                      </p:to>
                                    </p:set>
                                    <p:animEffect transition="in" filter="barn(inVertical)">
                                      <p:cBhvr>
                                        <p:cTn id="10" dur="500"/>
                                        <p:tgtEl>
                                          <p:spTgt spid="18435">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18435">
                                            <p:txEl>
                                              <p:pRg st="4" end="4"/>
                                            </p:txEl>
                                          </p:spTgt>
                                        </p:tgtEl>
                                        <p:attrNameLst>
                                          <p:attrName>style.visibility</p:attrName>
                                        </p:attrNameLst>
                                      </p:cBhvr>
                                      <p:to>
                                        <p:strVal val="visible"/>
                                      </p:to>
                                    </p:set>
                                    <p:animEffect transition="in" filter="barn(inVertical)">
                                      <p:cBhvr>
                                        <p:cTn id="15" dur="500"/>
                                        <p:tgtEl>
                                          <p:spTgt spid="18435">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8435">
                                            <p:txEl>
                                              <p:pRg st="5" end="5"/>
                                            </p:txEl>
                                          </p:spTgt>
                                        </p:tgtEl>
                                        <p:attrNameLst>
                                          <p:attrName>style.visibility</p:attrName>
                                        </p:attrNameLst>
                                      </p:cBhvr>
                                      <p:to>
                                        <p:strVal val="visible"/>
                                      </p:to>
                                    </p:set>
                                    <p:animEffect transition="in" filter="barn(inVertical)">
                                      <p:cBhvr>
                                        <p:cTn id="18" dur="500"/>
                                        <p:tgtEl>
                                          <p:spTgt spid="18435">
                                            <p:txEl>
                                              <p:pRg st="5" end="5"/>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21" fill="hold" nodeType="clickEffect">
                                  <p:stCondLst>
                                    <p:cond delay="0"/>
                                  </p:stCondLst>
                                  <p:childTnLst>
                                    <p:set>
                                      <p:cBhvr>
                                        <p:cTn id="22" dur="1" fill="hold">
                                          <p:stCondLst>
                                            <p:cond delay="0"/>
                                          </p:stCondLst>
                                        </p:cTn>
                                        <p:tgtEl>
                                          <p:spTgt spid="18435">
                                            <p:txEl>
                                              <p:pRg st="7" end="7"/>
                                            </p:txEl>
                                          </p:spTgt>
                                        </p:tgtEl>
                                        <p:attrNameLst>
                                          <p:attrName>style.visibility</p:attrName>
                                        </p:attrNameLst>
                                      </p:cBhvr>
                                      <p:to>
                                        <p:strVal val="visible"/>
                                      </p:to>
                                    </p:set>
                                    <p:animEffect transition="in" filter="barn(inVertical)">
                                      <p:cBhvr>
                                        <p:cTn id="23" dur="500"/>
                                        <p:tgtEl>
                                          <p:spTgt spid="1843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p:cNvSpPr>
            <a:spLocks noGrp="1"/>
          </p:cNvSpPr>
          <p:nvPr>
            <p:ph type="title"/>
          </p:nvPr>
        </p:nvSpPr>
        <p:spPr>
          <a:xfrm>
            <a:off x="609600" y="37"/>
            <a:ext cx="10972800" cy="1527175"/>
          </a:xfrm>
        </p:spPr>
        <p:txBody>
          <a:bodyPr/>
          <a:lstStyle/>
          <a:p>
            <a:r>
              <a:rPr lang="en-US" b="1" dirty="0">
                <a:ea typeface="MS PGothic" charset="0"/>
              </a:rPr>
              <a:t>Economics in </a:t>
            </a:r>
            <a:r>
              <a:rPr lang="en-US" b="1" i="1" dirty="0">
                <a:ea typeface="MS PGothic" charset="0"/>
              </a:rPr>
              <a:t>Extreme Couponing</a:t>
            </a:r>
          </a:p>
        </p:txBody>
      </p:sp>
      <p:sp>
        <p:nvSpPr>
          <p:cNvPr id="45058" name="Content Placeholder 2"/>
          <p:cNvSpPr>
            <a:spLocks noGrp="1"/>
          </p:cNvSpPr>
          <p:nvPr>
            <p:ph idx="1"/>
          </p:nvPr>
        </p:nvSpPr>
        <p:spPr>
          <a:xfrm>
            <a:off x="609600" y="1712950"/>
            <a:ext cx="10972800" cy="2873375"/>
          </a:xfrm>
        </p:spPr>
        <p:txBody>
          <a:bodyPr/>
          <a:lstStyle/>
          <a:p>
            <a:r>
              <a:rPr lang="en-US" sz="3200" dirty="0">
                <a:ea typeface="MS PGothic" charset="0"/>
              </a:rPr>
              <a:t>"Extreme Couponing"</a:t>
            </a:r>
          </a:p>
          <a:p>
            <a:pPr lvl="1"/>
            <a:r>
              <a:rPr lang="en-US" sz="2800" dirty="0">
                <a:ea typeface="MS PGothic" charset="0"/>
              </a:rPr>
              <a:t>Using a coupon is a form of price discrimination.</a:t>
            </a:r>
          </a:p>
          <a:p>
            <a:pPr lvl="1"/>
            <a:r>
              <a:rPr lang="en-US" sz="2800" dirty="0">
                <a:ea typeface="MS PGothic" charset="0"/>
              </a:rPr>
              <a:t>People that use coupons get the same good at a lower price.</a:t>
            </a:r>
          </a:p>
          <a:p>
            <a:pPr lvl="1"/>
            <a:r>
              <a:rPr lang="en-US" sz="2800" dirty="0">
                <a:ea typeface="MS PGothic" charset="0"/>
              </a:rPr>
              <a:t>Sales and coupons help distinguish consumer groups.</a:t>
            </a:r>
          </a:p>
          <a:p>
            <a:pPr lvl="1"/>
            <a:r>
              <a:rPr lang="en-US" sz="2800" dirty="0">
                <a:ea typeface="MS PGothic" charset="0"/>
              </a:rPr>
              <a:t>Are these real?</a:t>
            </a:r>
          </a:p>
          <a:p>
            <a:endParaRPr lang="en-US" sz="3200" dirty="0">
              <a:ea typeface="MS PGothic" charset="0"/>
            </a:endParaRPr>
          </a:p>
          <a:p>
            <a:endParaRPr lang="en-US" sz="3200" dirty="0">
              <a:ea typeface="MS PGothic" charset="0"/>
            </a:endParaRPr>
          </a:p>
        </p:txBody>
      </p:sp>
      <p:pic>
        <p:nvPicPr>
          <p:cNvPr id="45059" name="Picture 4" descr="Econ in Media.eps">
            <a:hlinkClick r:id="rId3"/>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2644346" y="4586325"/>
            <a:ext cx="2065867" cy="147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descr="Econ in Media.eps">
            <a:hlinkClick r:id="rId5"/>
            <a:extLst>
              <a:ext uri="{FF2B5EF4-FFF2-40B4-BE49-F238E27FC236}">
                <a16:creationId xmlns:a16="http://schemas.microsoft.com/office/drawing/2014/main" id="{C9DE39B8-D941-4244-A016-BFE38BDA858F}"/>
              </a:ext>
            </a:extLst>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6744959" y="4586325"/>
            <a:ext cx="2065867" cy="147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1862206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Title 1"/>
          <p:cNvSpPr>
            <a:spLocks noGrp="1"/>
          </p:cNvSpPr>
          <p:nvPr>
            <p:ph type="title"/>
          </p:nvPr>
        </p:nvSpPr>
        <p:spPr>
          <a:xfrm>
            <a:off x="609600" y="69"/>
            <a:ext cx="10972800" cy="1527175"/>
          </a:xfrm>
        </p:spPr>
        <p:txBody>
          <a:bodyPr/>
          <a:lstStyle/>
          <a:p>
            <a:r>
              <a:rPr lang="en-US" b="1" dirty="0">
                <a:ea typeface="MS PGothic" charset="0"/>
              </a:rPr>
              <a:t>Previously</a:t>
            </a:r>
          </a:p>
        </p:txBody>
      </p:sp>
      <p:sp>
        <p:nvSpPr>
          <p:cNvPr id="10242" name="Content Placeholder 2"/>
          <p:cNvSpPr>
            <a:spLocks noGrp="1"/>
          </p:cNvSpPr>
          <p:nvPr>
            <p:ph idx="1"/>
          </p:nvPr>
        </p:nvSpPr>
        <p:spPr>
          <a:xfrm>
            <a:off x="609600" y="1712913"/>
            <a:ext cx="10972800" cy="4895850"/>
          </a:xfrm>
        </p:spPr>
        <p:txBody>
          <a:bodyPr/>
          <a:lstStyle/>
          <a:p>
            <a:r>
              <a:rPr lang="en-US" sz="2800" dirty="0">
                <a:ea typeface="MS PGothic" charset="0"/>
              </a:rPr>
              <a:t>While competitive markets generally bring about welfare-enhancing outcomes for society, monopolies often do the opposite. </a:t>
            </a:r>
          </a:p>
          <a:p>
            <a:r>
              <a:rPr lang="en-US" sz="2800" dirty="0">
                <a:ea typeface="MS PGothic" charset="0"/>
              </a:rPr>
              <a:t>Perfectly competitive markets and monopoly are market structures at opposite extremes.  </a:t>
            </a:r>
          </a:p>
          <a:p>
            <a:r>
              <a:rPr lang="en-US" sz="2800" dirty="0">
                <a:ea typeface="MS PGothic" charset="0"/>
              </a:rPr>
              <a:t>Like perfectly competitive firms, a monopoly tries to maximize its profits.</a:t>
            </a:r>
          </a:p>
          <a:p>
            <a:r>
              <a:rPr lang="en-US" sz="2800" dirty="0">
                <a:ea typeface="MS PGothic" charset="0"/>
              </a:rPr>
              <a:t>From an efficiency standpoint, the monopolist charges too much and produces too little.</a:t>
            </a:r>
          </a:p>
        </p:txBody>
      </p:sp>
    </p:spTree>
    <p:extLst>
      <p:ext uri="{BB962C8B-B14F-4D97-AF65-F5344CB8AC3E}">
        <p14:creationId xmlns:p14="http://schemas.microsoft.com/office/powerpoint/2010/main" val="14185547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a:xfrm>
            <a:off x="831273" y="0"/>
            <a:ext cx="8229600" cy="1527175"/>
          </a:xfrm>
        </p:spPr>
        <p:txBody>
          <a:bodyPr/>
          <a:lstStyle/>
          <a:p>
            <a:pPr algn="l"/>
            <a:r>
              <a:rPr lang="en-US" altLang="en-US" sz="4000" b="1" dirty="0">
                <a:ea typeface="MS PGothic" charset="-128"/>
                <a:cs typeface="Arial" charset="0"/>
              </a:rPr>
              <a:t>Class Activity: Think-Pair-Share: Welfare Analysis</a:t>
            </a:r>
          </a:p>
        </p:txBody>
      </p:sp>
      <p:sp>
        <p:nvSpPr>
          <p:cNvPr id="27650" name="Content Placeholder 2"/>
          <p:cNvSpPr>
            <a:spLocks noGrp="1"/>
          </p:cNvSpPr>
          <p:nvPr>
            <p:ph idx="1"/>
          </p:nvPr>
        </p:nvSpPr>
        <p:spPr>
          <a:xfrm>
            <a:off x="831273" y="1712913"/>
            <a:ext cx="4832927" cy="4895850"/>
          </a:xfrm>
        </p:spPr>
        <p:txBody>
          <a:bodyPr/>
          <a:lstStyle/>
          <a:p>
            <a:pPr>
              <a:buFont typeface="Arial" panose="020B0604020202020204" pitchFamily="34" charset="0"/>
              <a:buChar char="•"/>
              <a:defRPr/>
            </a:pPr>
            <a:r>
              <a:rPr lang="en-US" altLang="en-US" sz="2800" dirty="0">
                <a:cs typeface="Arial" pitchFamily="34" charset="0"/>
              </a:rPr>
              <a:t>Use the figure to the right to calculate consumer surplus, producer surplus, and total welfare under:</a:t>
            </a:r>
          </a:p>
          <a:p>
            <a:pPr marL="457200" indent="-457200">
              <a:buFont typeface="+mj-lt"/>
              <a:buAutoNum type="arabicPeriod"/>
              <a:defRPr/>
            </a:pPr>
            <a:r>
              <a:rPr lang="en-US" altLang="en-US" sz="2600" dirty="0">
                <a:cs typeface="Arial" pitchFamily="34" charset="0"/>
              </a:rPr>
              <a:t>Perfect competition</a:t>
            </a:r>
          </a:p>
          <a:p>
            <a:pPr marL="457200" indent="-457200">
              <a:buFont typeface="+mj-lt"/>
              <a:buAutoNum type="arabicPeriod"/>
              <a:defRPr/>
            </a:pPr>
            <a:r>
              <a:rPr lang="en-US" altLang="en-US" sz="2600" dirty="0">
                <a:cs typeface="Arial" pitchFamily="34" charset="0"/>
              </a:rPr>
              <a:t>Single price monopoly</a:t>
            </a:r>
          </a:p>
          <a:p>
            <a:pPr marL="457200" indent="-457200">
              <a:buFont typeface="+mj-lt"/>
              <a:buAutoNum type="arabicPeriod"/>
              <a:defRPr/>
            </a:pPr>
            <a:r>
              <a:rPr lang="en-US" altLang="en-US" sz="2600" dirty="0">
                <a:cs typeface="Arial" pitchFamily="34" charset="0"/>
              </a:rPr>
              <a:t>Perfect price discrimination</a:t>
            </a:r>
            <a:endParaRPr lang="en-US" altLang="en-US" dirty="0">
              <a:cs typeface="Arial" pitchFamily="34" charset="0"/>
            </a:endParaRPr>
          </a:p>
        </p:txBody>
      </p:sp>
      <p:pic>
        <p:nvPicPr>
          <p:cNvPr id="37892" name="Picture 2" descr="A graph that shows perfect price discrimination. The x axis represents quantity, and the y axis represents price. The marginal cost line has zero slope and extends from 100 dollars. There is a linear, negative demand line that crosses the marginal cost line at 200 quantity and 100 dollars. There is a linear, negative marginal revenue line that crosses the marginal cost line at 100 quantity and 100 dollars. When the quantity is 100, the price on the demand curve is 300 dollars."/>
          <p:cNvPicPr>
            <a:picLocks noChangeAspect="1" noChangeArrowheads="1"/>
          </p:cNvPicPr>
          <p:nvPr/>
        </p:nvPicPr>
        <p:blipFill>
          <a:blip r:embed="rId3"/>
          <a:stretch>
            <a:fillRect/>
          </a:stretch>
        </p:blipFill>
        <p:spPr bwMode="auto">
          <a:xfrm>
            <a:off x="6096000" y="1849074"/>
            <a:ext cx="4656642" cy="38070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39757945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a:xfrm>
            <a:off x="890649" y="0"/>
            <a:ext cx="8229600" cy="1527175"/>
          </a:xfrm>
        </p:spPr>
        <p:txBody>
          <a:bodyPr/>
          <a:lstStyle/>
          <a:p>
            <a:pPr algn="l"/>
            <a:r>
              <a:rPr lang="en-US" altLang="en-US" sz="4000" b="1" dirty="0">
                <a:ea typeface="MS PGothic" charset="-128"/>
                <a:cs typeface="Arial" charset="0"/>
              </a:rPr>
              <a:t>Class Activity: Think-Pair-Share: Welfare Analysis</a:t>
            </a:r>
          </a:p>
        </p:txBody>
      </p:sp>
      <p:sp>
        <p:nvSpPr>
          <p:cNvPr id="27650" name="Content Placeholder 2"/>
          <p:cNvSpPr>
            <a:spLocks noGrp="1"/>
          </p:cNvSpPr>
          <p:nvPr>
            <p:ph idx="1"/>
          </p:nvPr>
        </p:nvSpPr>
        <p:spPr>
          <a:xfrm>
            <a:off x="890649" y="1712913"/>
            <a:ext cx="4773551" cy="4895850"/>
          </a:xfrm>
        </p:spPr>
        <p:txBody>
          <a:bodyPr/>
          <a:lstStyle/>
          <a:p>
            <a:pPr marL="457200" indent="-457200">
              <a:buFont typeface="+mj-lt"/>
              <a:buAutoNum type="arabicPeriod"/>
              <a:defRPr/>
            </a:pPr>
            <a:r>
              <a:rPr lang="en-US" altLang="en-US" sz="3200" dirty="0">
                <a:cs typeface="Arial" pitchFamily="34" charset="0"/>
              </a:rPr>
              <a:t>Perfect competition</a:t>
            </a:r>
          </a:p>
          <a:p>
            <a:pPr marL="857250" lvl="1" indent="-457200">
              <a:buFont typeface="Arial" panose="020B0604020202020204" pitchFamily="34" charset="0"/>
              <a:buChar char="•"/>
              <a:defRPr/>
            </a:pPr>
            <a:r>
              <a:rPr lang="en-US" altLang="en-US" sz="2800" dirty="0">
                <a:cs typeface="Arial" pitchFamily="34" charset="0"/>
              </a:rPr>
              <a:t>CS = $40,000</a:t>
            </a:r>
          </a:p>
          <a:p>
            <a:pPr marL="857250" lvl="1" indent="-457200">
              <a:buFont typeface="Arial" panose="020B0604020202020204" pitchFamily="34" charset="0"/>
              <a:buChar char="•"/>
              <a:defRPr/>
            </a:pPr>
            <a:r>
              <a:rPr lang="en-US" altLang="en-US" sz="2800" dirty="0">
                <a:cs typeface="Arial" pitchFamily="34" charset="0"/>
              </a:rPr>
              <a:t>PS = 0</a:t>
            </a:r>
          </a:p>
          <a:p>
            <a:pPr marL="857250" lvl="1" indent="-457200">
              <a:buFont typeface="Arial" panose="020B0604020202020204" pitchFamily="34" charset="0"/>
              <a:buChar char="•"/>
              <a:defRPr/>
            </a:pPr>
            <a:r>
              <a:rPr lang="en-US" altLang="en-US" sz="2800" dirty="0">
                <a:cs typeface="Arial" pitchFamily="34" charset="0"/>
              </a:rPr>
              <a:t>TW = $40,000</a:t>
            </a:r>
          </a:p>
          <a:p>
            <a:pPr marL="0" indent="0">
              <a:spcBef>
                <a:spcPts val="3936"/>
              </a:spcBef>
              <a:buNone/>
              <a:defRPr/>
            </a:pPr>
            <a:r>
              <a:rPr lang="en-US" altLang="en-US" sz="3200" dirty="0">
                <a:cs typeface="Arial" pitchFamily="34" charset="0"/>
              </a:rPr>
              <a:t>2. Monopoly</a:t>
            </a:r>
          </a:p>
          <a:p>
            <a:pPr lvl="1">
              <a:buFont typeface="Arial" panose="020B0604020202020204" pitchFamily="34" charset="0"/>
              <a:buChar char="•"/>
              <a:defRPr/>
            </a:pPr>
            <a:r>
              <a:rPr lang="en-US" altLang="en-US" sz="2800" dirty="0">
                <a:cs typeface="Arial" pitchFamily="34" charset="0"/>
              </a:rPr>
              <a:t>CS = $10,000</a:t>
            </a:r>
          </a:p>
          <a:p>
            <a:pPr lvl="1">
              <a:buFont typeface="Arial" panose="020B0604020202020204" pitchFamily="34" charset="0"/>
              <a:buChar char="•"/>
              <a:defRPr/>
            </a:pPr>
            <a:r>
              <a:rPr lang="en-US" altLang="en-US" sz="2800" dirty="0">
                <a:cs typeface="Arial" pitchFamily="34" charset="0"/>
              </a:rPr>
              <a:t>PS = $20,000</a:t>
            </a:r>
          </a:p>
          <a:p>
            <a:pPr lvl="1">
              <a:buFont typeface="Arial" panose="020B0604020202020204" pitchFamily="34" charset="0"/>
              <a:buChar char="•"/>
              <a:defRPr/>
            </a:pPr>
            <a:r>
              <a:rPr lang="en-US" altLang="en-US" sz="2800" dirty="0">
                <a:cs typeface="Arial" pitchFamily="34" charset="0"/>
              </a:rPr>
              <a:t>TW = $30,000</a:t>
            </a:r>
          </a:p>
        </p:txBody>
      </p:sp>
      <p:pic>
        <p:nvPicPr>
          <p:cNvPr id="6" name="Picture 2" descr="A graph that shows perfect price discrimination. The x axis represents quantity, and the y axis represents price. The marginal cost line has zero slope and extends from 100 dollars. There is a linear, negative demand line that crosses the marginal cost line at 200 quantity and 100 dollars. There is a linear, negative marginal revenue line that crosses the marginal cost line at 100 quantity and 100 dollars. When the quantity is 100, the price on the demand curve is 300 dollars."/>
          <p:cNvPicPr>
            <a:picLocks noChangeAspect="1" noChangeArrowheads="1"/>
          </p:cNvPicPr>
          <p:nvPr/>
        </p:nvPicPr>
        <p:blipFill>
          <a:blip r:embed="rId3"/>
          <a:stretch>
            <a:fillRect/>
          </a:stretch>
        </p:blipFill>
        <p:spPr bwMode="auto">
          <a:xfrm>
            <a:off x="6096000" y="1813448"/>
            <a:ext cx="4656642" cy="38070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20931397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p:cNvSpPr>
            <a:spLocks noGrp="1"/>
          </p:cNvSpPr>
          <p:nvPr>
            <p:ph type="title"/>
          </p:nvPr>
        </p:nvSpPr>
        <p:spPr>
          <a:xfrm>
            <a:off x="641268" y="0"/>
            <a:ext cx="8229600" cy="1527175"/>
          </a:xfrm>
        </p:spPr>
        <p:txBody>
          <a:bodyPr/>
          <a:lstStyle/>
          <a:p>
            <a:pPr algn="l"/>
            <a:r>
              <a:rPr lang="en-US" altLang="en-US" sz="4000" b="1" dirty="0">
                <a:ea typeface="MS PGothic" charset="-128"/>
                <a:cs typeface="Arial" charset="0"/>
              </a:rPr>
              <a:t>Class Activity: Think-Pair-Share: Welfare Analysis</a:t>
            </a:r>
          </a:p>
        </p:txBody>
      </p:sp>
      <p:sp>
        <p:nvSpPr>
          <p:cNvPr id="27650" name="Content Placeholder 2"/>
          <p:cNvSpPr>
            <a:spLocks noGrp="1"/>
          </p:cNvSpPr>
          <p:nvPr>
            <p:ph idx="1"/>
          </p:nvPr>
        </p:nvSpPr>
        <p:spPr>
          <a:xfrm>
            <a:off x="641268" y="1712913"/>
            <a:ext cx="5022932" cy="4895850"/>
          </a:xfrm>
        </p:spPr>
        <p:txBody>
          <a:bodyPr/>
          <a:lstStyle/>
          <a:p>
            <a:pPr marL="457200" indent="-457200">
              <a:buFont typeface="+mj-lt"/>
              <a:buAutoNum type="arabicPeriod" startAt="3"/>
              <a:defRPr/>
            </a:pPr>
            <a:r>
              <a:rPr lang="en-US" altLang="en-US" sz="3200" dirty="0">
                <a:cs typeface="Arial" pitchFamily="34" charset="0"/>
              </a:rPr>
              <a:t>Price discrimination</a:t>
            </a:r>
          </a:p>
          <a:p>
            <a:pPr marL="857250" lvl="1" indent="-457200">
              <a:buFont typeface="Arial" panose="020B0604020202020204" pitchFamily="34" charset="0"/>
              <a:buChar char="•"/>
              <a:defRPr/>
            </a:pPr>
            <a:r>
              <a:rPr lang="en-US" altLang="en-US" sz="2800" dirty="0">
                <a:cs typeface="Arial" pitchFamily="34" charset="0"/>
              </a:rPr>
              <a:t>CS = 0</a:t>
            </a:r>
          </a:p>
          <a:p>
            <a:pPr marL="857250" lvl="1" indent="-457200">
              <a:buFont typeface="Arial" panose="020B0604020202020204" pitchFamily="34" charset="0"/>
              <a:buChar char="•"/>
              <a:defRPr/>
            </a:pPr>
            <a:r>
              <a:rPr lang="en-US" altLang="en-US" sz="2800" dirty="0">
                <a:cs typeface="Arial" pitchFamily="34" charset="0"/>
              </a:rPr>
              <a:t>PS = $40,000</a:t>
            </a:r>
          </a:p>
          <a:p>
            <a:pPr marL="857250" lvl="1" indent="-457200">
              <a:buFont typeface="Arial" panose="020B0604020202020204" pitchFamily="34" charset="0"/>
              <a:buChar char="•"/>
              <a:defRPr/>
            </a:pPr>
            <a:r>
              <a:rPr lang="en-US" altLang="en-US" sz="2800" dirty="0">
                <a:cs typeface="Arial" pitchFamily="34" charset="0"/>
              </a:rPr>
              <a:t>TW = $40,000</a:t>
            </a:r>
            <a:endParaRPr lang="en-US" altLang="en-US" sz="3600" dirty="0">
              <a:cs typeface="Arial" pitchFamily="34" charset="0"/>
            </a:endParaRPr>
          </a:p>
        </p:txBody>
      </p:sp>
      <p:pic>
        <p:nvPicPr>
          <p:cNvPr id="6" name="Picture 2" descr="A graph that shows perfect price discrimination. The x axis represents quantity, and the y axis represents price. The marginal cost line has zero slope and extends from 100 dollars. There is a linear, negative demand line that crosses the marginal cost line at 200 quantity and 100 dollars. There is a linear, negative marginal revenue line that crosses the marginal cost line at 100 quantity and 100 dollars. When the quantity is 100, the price on the demand curve is 300 dollars."/>
          <p:cNvPicPr>
            <a:picLocks noChangeAspect="1" noChangeArrowheads="1"/>
          </p:cNvPicPr>
          <p:nvPr/>
        </p:nvPicPr>
        <p:blipFill>
          <a:blip r:embed="rId3"/>
          <a:stretch>
            <a:fillRect/>
          </a:stretch>
        </p:blipFill>
        <p:spPr bwMode="auto">
          <a:xfrm>
            <a:off x="6096000" y="1712913"/>
            <a:ext cx="4656642" cy="38070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16745231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0290" name="Picture 2" descr="05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6401" y="1700784"/>
            <a:ext cx="11374967" cy="490982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3" name="Content Placeholder 2">
            <a:extLst>
              <a:ext uri="{FF2B5EF4-FFF2-40B4-BE49-F238E27FC236}">
                <a16:creationId xmlns:a16="http://schemas.microsoft.com/office/drawing/2014/main" id="{628F7A17-4E03-2B40-B228-3C95ADA3F074}"/>
              </a:ext>
            </a:extLst>
          </p:cNvPr>
          <p:cNvSpPr txBox="1">
            <a:spLocks/>
          </p:cNvSpPr>
          <p:nvPr/>
        </p:nvSpPr>
        <p:spPr>
          <a:xfrm>
            <a:off x="609600" y="217830"/>
            <a:ext cx="10972800" cy="1474495"/>
          </a:xfrm>
          <a:prstGeom prst="rect">
            <a:avLst/>
          </a:prstGeom>
        </p:spPr>
        <p:txBody>
          <a:bodyPr/>
          <a:lst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a:lstStyle>
          <a:p>
            <a:pPr marL="0" indent="0" algn="ctr">
              <a:buNone/>
            </a:pPr>
            <a:r>
              <a:rPr lang="en-US" sz="4400" b="1" kern="0" dirty="0">
                <a:ea typeface="MS PGothic" charset="0"/>
              </a:rPr>
              <a:t>How Much Would You Pay to </a:t>
            </a:r>
          </a:p>
          <a:p>
            <a:pPr marL="0" indent="0" algn="ctr">
              <a:buNone/>
            </a:pPr>
            <a:r>
              <a:rPr lang="en-US" sz="4400" b="1" kern="0" dirty="0">
                <a:ea typeface="MS PGothic" charset="0"/>
              </a:rPr>
              <a:t>Fly in A Helicopter?</a:t>
            </a:r>
          </a:p>
        </p:txBody>
      </p:sp>
    </p:spTree>
    <p:extLst>
      <p:ext uri="{BB962C8B-B14F-4D97-AF65-F5344CB8AC3E}">
        <p14:creationId xmlns:p14="http://schemas.microsoft.com/office/powerpoint/2010/main" val="35280729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314" name="Picture 2" descr="06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1289" y="1775581"/>
            <a:ext cx="11473894" cy="354603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4" name="Title 1"/>
          <p:cNvSpPr txBox="1">
            <a:spLocks/>
          </p:cNvSpPr>
          <p:nvPr/>
        </p:nvSpPr>
        <p:spPr>
          <a:xfrm>
            <a:off x="609600" y="201912"/>
            <a:ext cx="10972800" cy="152717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a:buChar char="•"/>
            </a:pPr>
            <a:r>
              <a:rPr lang="en-US" sz="2800" b="0" dirty="0">
                <a:solidFill>
                  <a:srgbClr val="FF0000"/>
                </a:solidFill>
                <a:latin typeface="Cambria" panose="02040503050406030204" pitchFamily="18" charset="0"/>
                <a:ea typeface="MS PGothic" charset="0"/>
              </a:rPr>
              <a:t>If the company can charge only one price, what should it be?</a:t>
            </a:r>
          </a:p>
          <a:p>
            <a:pPr marL="457200" indent="-457200">
              <a:buFont typeface="Arial"/>
              <a:buChar char="•"/>
            </a:pPr>
            <a:r>
              <a:rPr lang="en-US" sz="2800" b="0" dirty="0">
                <a:solidFill>
                  <a:srgbClr val="FF0000"/>
                </a:solidFill>
                <a:latin typeface="Cambria" panose="02040503050406030204" pitchFamily="18" charset="0"/>
                <a:ea typeface="MS PGothic" charset="0"/>
              </a:rPr>
              <a:t>If the company can charge two prices, what should they be and who should pay them?</a:t>
            </a:r>
          </a:p>
          <a:p>
            <a:pPr marL="457200" indent="-457200" algn="ctr">
              <a:buFont typeface="Arial"/>
              <a:buChar char="•"/>
            </a:pPr>
            <a:endParaRPr lang="en-US" sz="2800" b="0" dirty="0">
              <a:latin typeface="Cambria" panose="02040503050406030204" pitchFamily="18" charset="0"/>
              <a:ea typeface="MS PGothic" charset="0"/>
            </a:endParaRPr>
          </a:p>
        </p:txBody>
      </p:sp>
      <p:sp>
        <p:nvSpPr>
          <p:cNvPr id="5" name="Title 1"/>
          <p:cNvSpPr txBox="1">
            <a:spLocks/>
          </p:cNvSpPr>
          <p:nvPr/>
        </p:nvSpPr>
        <p:spPr>
          <a:xfrm>
            <a:off x="609600" y="5269096"/>
            <a:ext cx="10972800" cy="1388341"/>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en-US" sz="2800" b="0" dirty="0">
                <a:latin typeface="Cambria" panose="02040503050406030204" pitchFamily="18" charset="0"/>
                <a:ea typeface="MS PGothic" charset="0"/>
              </a:rPr>
              <a:t>Note that marginal cost of taking additional passenger is $10.</a:t>
            </a:r>
          </a:p>
          <a:p>
            <a:pPr marL="457200" indent="-457200">
              <a:buFont typeface="Arial" panose="020B0604020202020204" pitchFamily="34" charset="0"/>
              <a:buChar char="•"/>
            </a:pPr>
            <a:r>
              <a:rPr lang="en-US" sz="2800" b="0" dirty="0">
                <a:latin typeface="Cambria" panose="02040503050406030204" pitchFamily="18" charset="0"/>
                <a:ea typeface="MS PGothic" charset="0"/>
              </a:rPr>
              <a:t>If the monopolistic firm is profit-maximizer, what is the total revenue, total cost, and total profit in each case? </a:t>
            </a:r>
          </a:p>
        </p:txBody>
      </p:sp>
    </p:spTree>
    <p:extLst>
      <p:ext uri="{BB962C8B-B14F-4D97-AF65-F5344CB8AC3E}">
        <p14:creationId xmlns:p14="http://schemas.microsoft.com/office/powerpoint/2010/main" val="16466824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338" name="Picture 2" descr="07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2667" y="1806956"/>
            <a:ext cx="11010900" cy="36861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5" name="Title 1"/>
          <p:cNvSpPr txBox="1">
            <a:spLocks/>
          </p:cNvSpPr>
          <p:nvPr/>
        </p:nvSpPr>
        <p:spPr>
          <a:xfrm>
            <a:off x="559470" y="84076"/>
            <a:ext cx="10972800" cy="152717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algn="ctr"/>
            <a:r>
              <a:rPr lang="en-US" dirty="0">
                <a:latin typeface="Cambria" panose="02040503050406030204" pitchFamily="18" charset="0"/>
                <a:ea typeface="MS PGothic" charset="0"/>
              </a:rPr>
              <a:t>One Price</a:t>
            </a:r>
          </a:p>
          <a:p>
            <a:pPr algn="ctr"/>
            <a:r>
              <a:rPr lang="en-US" dirty="0">
                <a:latin typeface="Cambria" panose="02040503050406030204" pitchFamily="18" charset="0"/>
                <a:ea typeface="MS PGothic" charset="0"/>
              </a:rPr>
              <a:t>Order the Maximum Willingness to Pay</a:t>
            </a:r>
          </a:p>
        </p:txBody>
      </p:sp>
      <p:sp>
        <p:nvSpPr>
          <p:cNvPr id="6" name="Rectangle 5">
            <a:extLst>
              <a:ext uri="{FF2B5EF4-FFF2-40B4-BE49-F238E27FC236}">
                <a16:creationId xmlns:a16="http://schemas.microsoft.com/office/drawing/2014/main" id="{D7A03CA0-0F5F-F346-ADF7-4133F94F2132}"/>
              </a:ext>
            </a:extLst>
          </p:cNvPr>
          <p:cNvSpPr/>
          <p:nvPr/>
        </p:nvSpPr>
        <p:spPr>
          <a:xfrm>
            <a:off x="10768726" y="2527004"/>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en-US" sz="2000" dirty="0">
                <a:latin typeface="Cambria" panose="02040503050406030204" pitchFamily="18" charset="0"/>
                <a:ea typeface="MS Mincho" panose="02020609040205080304" pitchFamily="49" charset="-128"/>
                <a:cs typeface="Times New Roman" panose="02020603050405020304" pitchFamily="18" charset="0"/>
              </a:rPr>
              <a:t>$100</a:t>
            </a:r>
            <a:endParaRPr lang="en-US"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7" name="Title 1">
            <a:extLst>
              <a:ext uri="{FF2B5EF4-FFF2-40B4-BE49-F238E27FC236}">
                <a16:creationId xmlns:a16="http://schemas.microsoft.com/office/drawing/2014/main" id="{EBE6477B-D460-C74A-B414-6E16097A125B}"/>
              </a:ext>
            </a:extLst>
          </p:cNvPr>
          <p:cNvSpPr txBox="1">
            <a:spLocks/>
          </p:cNvSpPr>
          <p:nvPr/>
        </p:nvSpPr>
        <p:spPr>
          <a:xfrm>
            <a:off x="559470" y="5670035"/>
            <a:ext cx="10972800" cy="94825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en-US" sz="2800" b="0" dirty="0">
                <a:latin typeface="Cambria" panose="02040503050406030204" pitchFamily="18" charset="0"/>
                <a:ea typeface="MS PGothic" charset="0"/>
              </a:rPr>
              <a:t>What is the profit maximizing quantity?</a:t>
            </a:r>
          </a:p>
          <a:p>
            <a:pPr marL="457200" indent="-457200">
              <a:buFont typeface="Arial" panose="020B0604020202020204" pitchFamily="34" charset="0"/>
              <a:buChar char="•"/>
            </a:pPr>
            <a:r>
              <a:rPr lang="en-US" sz="2800" b="0" dirty="0">
                <a:latin typeface="Cambria" panose="02040503050406030204" pitchFamily="18" charset="0"/>
                <a:ea typeface="MS PGothic" charset="0"/>
              </a:rPr>
              <a:t>What is the total revenue, total cost, and total profit?</a:t>
            </a:r>
          </a:p>
        </p:txBody>
      </p:sp>
    </p:spTree>
    <p:extLst>
      <p:ext uri="{BB962C8B-B14F-4D97-AF65-F5344CB8AC3E}">
        <p14:creationId xmlns:p14="http://schemas.microsoft.com/office/powerpoint/2010/main" val="40091815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62" name="Picture 2" descr="08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067" y="2798572"/>
            <a:ext cx="11214100" cy="1955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4" name="Title 1"/>
          <p:cNvSpPr txBox="1">
            <a:spLocks/>
          </p:cNvSpPr>
          <p:nvPr/>
        </p:nvSpPr>
        <p:spPr>
          <a:xfrm>
            <a:off x="609600" y="216640"/>
            <a:ext cx="10972800" cy="2176986"/>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algn="ctr"/>
            <a:r>
              <a:rPr lang="en-US" dirty="0">
                <a:latin typeface="Cambria" panose="02040503050406030204" pitchFamily="18" charset="0"/>
                <a:ea typeface="MS PGothic" charset="0"/>
              </a:rPr>
              <a:t>Two Prices</a:t>
            </a:r>
          </a:p>
          <a:p>
            <a:pPr algn="ctr"/>
            <a:r>
              <a:rPr lang="en-US" dirty="0">
                <a:latin typeface="Cambria" panose="02040503050406030204" pitchFamily="18" charset="0"/>
                <a:ea typeface="MS PGothic" charset="0"/>
              </a:rPr>
              <a:t>Distinguish the Groups and Order the Maximum Willingness to Pay</a:t>
            </a:r>
          </a:p>
        </p:txBody>
      </p:sp>
      <p:sp>
        <p:nvSpPr>
          <p:cNvPr id="10" name="Rectangle 9">
            <a:extLst>
              <a:ext uri="{FF2B5EF4-FFF2-40B4-BE49-F238E27FC236}">
                <a16:creationId xmlns:a16="http://schemas.microsoft.com/office/drawing/2014/main" id="{2C78D394-8664-9B45-B623-ECE1B31F22D1}"/>
              </a:ext>
            </a:extLst>
          </p:cNvPr>
          <p:cNvSpPr/>
          <p:nvPr/>
        </p:nvSpPr>
        <p:spPr>
          <a:xfrm>
            <a:off x="8025526" y="3531667"/>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en-US" sz="2000" dirty="0">
                <a:latin typeface="Cambria" panose="02040503050406030204" pitchFamily="18" charset="0"/>
                <a:ea typeface="MS Mincho" panose="02020609040205080304" pitchFamily="49" charset="-128"/>
                <a:cs typeface="Times New Roman" panose="02020603050405020304" pitchFamily="18" charset="0"/>
              </a:rPr>
              <a:t>$100</a:t>
            </a:r>
            <a:endParaRPr lang="en-US"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11" name="Rectangle 10">
            <a:extLst>
              <a:ext uri="{FF2B5EF4-FFF2-40B4-BE49-F238E27FC236}">
                <a16:creationId xmlns:a16="http://schemas.microsoft.com/office/drawing/2014/main" id="{F4FEFDCE-3C8D-6B4A-B984-B085FDB8B7FC}"/>
              </a:ext>
            </a:extLst>
          </p:cNvPr>
          <p:cNvSpPr/>
          <p:nvPr/>
        </p:nvSpPr>
        <p:spPr>
          <a:xfrm>
            <a:off x="9604944" y="3503738"/>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en-US" sz="2000" dirty="0">
                <a:latin typeface="Cambria" panose="02040503050406030204" pitchFamily="18" charset="0"/>
                <a:ea typeface="MS Mincho" panose="02020609040205080304" pitchFamily="49" charset="-128"/>
                <a:cs typeface="Times New Roman" panose="02020603050405020304" pitchFamily="18" charset="0"/>
              </a:rPr>
              <a:t>$100</a:t>
            </a:r>
            <a:endParaRPr lang="en-US"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12" name="Rectangle 11">
            <a:extLst>
              <a:ext uri="{FF2B5EF4-FFF2-40B4-BE49-F238E27FC236}">
                <a16:creationId xmlns:a16="http://schemas.microsoft.com/office/drawing/2014/main" id="{63C6FA6D-2F5A-674D-8894-D4E48DF489DD}"/>
              </a:ext>
            </a:extLst>
          </p:cNvPr>
          <p:cNvSpPr/>
          <p:nvPr/>
        </p:nvSpPr>
        <p:spPr>
          <a:xfrm>
            <a:off x="10889263" y="3531667"/>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en-US" sz="2000" dirty="0">
                <a:latin typeface="Cambria" panose="02040503050406030204" pitchFamily="18" charset="0"/>
                <a:ea typeface="MS Mincho" panose="02020609040205080304" pitchFamily="49" charset="-128"/>
                <a:cs typeface="Times New Roman" panose="02020603050405020304" pitchFamily="18" charset="0"/>
              </a:rPr>
              <a:t>$100</a:t>
            </a:r>
            <a:endParaRPr lang="en-US"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7" name="Title 1">
            <a:extLst>
              <a:ext uri="{FF2B5EF4-FFF2-40B4-BE49-F238E27FC236}">
                <a16:creationId xmlns:a16="http://schemas.microsoft.com/office/drawing/2014/main" id="{C5DAC1A0-AB30-A14D-9F02-DFBAF1A272A4}"/>
              </a:ext>
            </a:extLst>
          </p:cNvPr>
          <p:cNvSpPr txBox="1">
            <a:spLocks/>
          </p:cNvSpPr>
          <p:nvPr/>
        </p:nvSpPr>
        <p:spPr>
          <a:xfrm>
            <a:off x="609600" y="5693105"/>
            <a:ext cx="10972800" cy="94825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en-US" sz="2800" b="0" dirty="0">
                <a:latin typeface="Cambria" panose="02040503050406030204" pitchFamily="18" charset="0"/>
                <a:ea typeface="MS PGothic" charset="0"/>
              </a:rPr>
              <a:t>What is the profit maximizing quantity for this group?</a:t>
            </a:r>
          </a:p>
          <a:p>
            <a:pPr marL="457200" indent="-457200">
              <a:buFont typeface="Arial" panose="020B0604020202020204" pitchFamily="34" charset="0"/>
              <a:buChar char="•"/>
            </a:pPr>
            <a:r>
              <a:rPr lang="en-US" sz="2800" b="0" dirty="0">
                <a:latin typeface="Cambria" panose="02040503050406030204" pitchFamily="18" charset="0"/>
                <a:ea typeface="MS PGothic" charset="0"/>
              </a:rPr>
              <a:t>What is the total revenue, total cost, and total profit for this group?</a:t>
            </a:r>
          </a:p>
        </p:txBody>
      </p:sp>
    </p:spTree>
    <p:extLst>
      <p:ext uri="{BB962C8B-B14F-4D97-AF65-F5344CB8AC3E}">
        <p14:creationId xmlns:p14="http://schemas.microsoft.com/office/powerpoint/2010/main" val="9292563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386" name="Picture 2" descr="09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2352041"/>
            <a:ext cx="11294533" cy="23336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3" name="Title 1">
            <a:extLst>
              <a:ext uri="{FF2B5EF4-FFF2-40B4-BE49-F238E27FC236}">
                <a16:creationId xmlns:a16="http://schemas.microsoft.com/office/drawing/2014/main" id="{966B57BD-FB95-A746-9018-A4366C2B87E8}"/>
              </a:ext>
            </a:extLst>
          </p:cNvPr>
          <p:cNvSpPr txBox="1">
            <a:spLocks/>
          </p:cNvSpPr>
          <p:nvPr/>
        </p:nvSpPr>
        <p:spPr>
          <a:xfrm>
            <a:off x="609600" y="216640"/>
            <a:ext cx="10972800" cy="2176986"/>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algn="ctr"/>
            <a:r>
              <a:rPr lang="en-US" dirty="0">
                <a:latin typeface="Cambria" panose="02040503050406030204" pitchFamily="18" charset="0"/>
                <a:ea typeface="MS PGothic" charset="0"/>
              </a:rPr>
              <a:t>Two Prices</a:t>
            </a:r>
          </a:p>
          <a:p>
            <a:pPr algn="ctr"/>
            <a:r>
              <a:rPr lang="en-US" dirty="0">
                <a:latin typeface="Cambria" panose="02040503050406030204" pitchFamily="18" charset="0"/>
                <a:ea typeface="MS PGothic" charset="0"/>
              </a:rPr>
              <a:t>Distinguish the Groups and Order the Maximum Willingness to Pay</a:t>
            </a:r>
          </a:p>
        </p:txBody>
      </p:sp>
      <p:sp>
        <p:nvSpPr>
          <p:cNvPr id="4" name="Title 1">
            <a:extLst>
              <a:ext uri="{FF2B5EF4-FFF2-40B4-BE49-F238E27FC236}">
                <a16:creationId xmlns:a16="http://schemas.microsoft.com/office/drawing/2014/main" id="{A0801230-7B34-8A47-B2FC-809257B345E5}"/>
              </a:ext>
            </a:extLst>
          </p:cNvPr>
          <p:cNvSpPr txBox="1">
            <a:spLocks/>
          </p:cNvSpPr>
          <p:nvPr/>
        </p:nvSpPr>
        <p:spPr>
          <a:xfrm>
            <a:off x="609600" y="4630646"/>
            <a:ext cx="10972800" cy="1847882"/>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en-US" sz="2800" b="0" dirty="0">
                <a:latin typeface="Cambria" panose="02040503050406030204" pitchFamily="18" charset="0"/>
                <a:ea typeface="MS PGothic" charset="0"/>
              </a:rPr>
              <a:t>What is the profit maximizing quantity for this group?</a:t>
            </a:r>
          </a:p>
          <a:p>
            <a:pPr marL="457200" indent="-457200">
              <a:buFont typeface="Arial" panose="020B0604020202020204" pitchFamily="34" charset="0"/>
              <a:buChar char="•"/>
            </a:pPr>
            <a:r>
              <a:rPr lang="en-US" sz="2800" b="0" dirty="0">
                <a:latin typeface="Cambria" panose="02040503050406030204" pitchFamily="18" charset="0"/>
                <a:ea typeface="MS PGothic" charset="0"/>
              </a:rPr>
              <a:t>What is the total revenue, total cost, and total profit this group?</a:t>
            </a:r>
          </a:p>
          <a:p>
            <a:pPr marL="457200" indent="-457200">
              <a:buFont typeface="Arial" panose="020B0604020202020204" pitchFamily="34" charset="0"/>
              <a:buChar char="•"/>
            </a:pPr>
            <a:r>
              <a:rPr lang="en-US" sz="2800" b="0" dirty="0">
                <a:latin typeface="Cambria" panose="02040503050406030204" pitchFamily="18" charset="0"/>
                <a:ea typeface="MS PGothic" charset="0"/>
              </a:rPr>
              <a:t>What is the profit maximizing quantity, total revenue, total cost, and total profit for all groups (in total)?</a:t>
            </a:r>
          </a:p>
          <a:p>
            <a:pPr marL="457200" indent="-457200">
              <a:buFont typeface="Arial" panose="020B0604020202020204" pitchFamily="34" charset="0"/>
              <a:buChar char="•"/>
            </a:pPr>
            <a:endParaRPr lang="en-US" sz="2800" b="0" dirty="0">
              <a:latin typeface="Cambria" panose="02040503050406030204" pitchFamily="18" charset="0"/>
              <a:ea typeface="MS PGothic" charset="0"/>
            </a:endParaRPr>
          </a:p>
          <a:p>
            <a:pPr marL="457200" indent="-457200">
              <a:buFont typeface="Arial" panose="020B0604020202020204" pitchFamily="34" charset="0"/>
              <a:buChar char="•"/>
            </a:pPr>
            <a:endParaRPr lang="en-US" sz="2800" b="0" dirty="0">
              <a:latin typeface="Cambria" panose="02040503050406030204" pitchFamily="18" charset="0"/>
              <a:ea typeface="MS PGothic" charset="0"/>
            </a:endParaRPr>
          </a:p>
        </p:txBody>
      </p:sp>
      <p:sp>
        <p:nvSpPr>
          <p:cNvPr id="5" name="Title 1">
            <a:extLst>
              <a:ext uri="{FF2B5EF4-FFF2-40B4-BE49-F238E27FC236}">
                <a16:creationId xmlns:a16="http://schemas.microsoft.com/office/drawing/2014/main" id="{437FFAC0-EF26-294E-9D95-6983A1E0BB40}"/>
              </a:ext>
            </a:extLst>
          </p:cNvPr>
          <p:cNvSpPr txBox="1">
            <a:spLocks/>
          </p:cNvSpPr>
          <p:nvPr/>
        </p:nvSpPr>
        <p:spPr>
          <a:xfrm>
            <a:off x="609600" y="5693105"/>
            <a:ext cx="10972800" cy="94825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endParaRPr lang="en-US" sz="2800" b="0" dirty="0">
              <a:latin typeface="Cambria" panose="02040503050406030204" pitchFamily="18" charset="0"/>
              <a:ea typeface="MS PGothic" charset="0"/>
            </a:endParaRPr>
          </a:p>
        </p:txBody>
      </p:sp>
    </p:spTree>
    <p:extLst>
      <p:ext uri="{BB962C8B-B14F-4D97-AF65-F5344CB8AC3E}">
        <p14:creationId xmlns:p14="http://schemas.microsoft.com/office/powerpoint/2010/main" val="1019353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p:cNvSpPr>
            <a:spLocks noGrp="1"/>
          </p:cNvSpPr>
          <p:nvPr>
            <p:ph type="title"/>
          </p:nvPr>
        </p:nvSpPr>
        <p:spPr>
          <a:xfrm>
            <a:off x="609600" y="37"/>
            <a:ext cx="10972800" cy="1527175"/>
          </a:xfrm>
        </p:spPr>
        <p:txBody>
          <a:bodyPr/>
          <a:lstStyle/>
          <a:p>
            <a:r>
              <a:rPr lang="en-US" b="1" dirty="0">
                <a:ea typeface="MS PGothic" charset="0"/>
              </a:rPr>
              <a:t>Price Discrimination at the Movies</a:t>
            </a:r>
          </a:p>
        </p:txBody>
      </p:sp>
      <p:sp>
        <p:nvSpPr>
          <p:cNvPr id="24579" name="Content Placeholder 2"/>
          <p:cNvSpPr>
            <a:spLocks noGrp="1"/>
          </p:cNvSpPr>
          <p:nvPr>
            <p:ph idx="1"/>
          </p:nvPr>
        </p:nvSpPr>
        <p:spPr>
          <a:xfrm>
            <a:off x="609600" y="1712913"/>
            <a:ext cx="10972800" cy="4895850"/>
          </a:xfrm>
        </p:spPr>
        <p:txBody>
          <a:bodyPr/>
          <a:lstStyle/>
          <a:p>
            <a:r>
              <a:rPr lang="en-US" sz="2800" dirty="0">
                <a:ea typeface="MS PGothic" charset="0"/>
              </a:rPr>
              <a:t>What are some ways movie theaters practice price discrimination?</a:t>
            </a:r>
          </a:p>
          <a:p>
            <a:pPr marL="514350" indent="-514350">
              <a:buFont typeface="+mj-lt"/>
              <a:buAutoNum type="arabicPeriod"/>
            </a:pPr>
            <a:r>
              <a:rPr lang="en-US" sz="2800" dirty="0">
                <a:ea typeface="MS PGothic" charset="0"/>
              </a:rPr>
              <a:t>Time of the show</a:t>
            </a:r>
          </a:p>
          <a:p>
            <a:pPr lvl="1"/>
            <a:r>
              <a:rPr lang="en-US" sz="2400" dirty="0">
                <a:ea typeface="MS PGothic" charset="0"/>
              </a:rPr>
              <a:t>People who can attend afternoon shows (matinee) may be more price elastic due to lower incomes (retired, no job, summer vacation student).</a:t>
            </a:r>
          </a:p>
          <a:p>
            <a:pPr lvl="1"/>
            <a:r>
              <a:rPr lang="en-US" sz="2400" dirty="0">
                <a:ea typeface="MS PGothic" charset="0"/>
              </a:rPr>
              <a:t>People self-select based on schedule flexibility and price sensitivity.</a:t>
            </a:r>
          </a:p>
          <a:p>
            <a:pPr marL="514350" indent="-514350">
              <a:buFont typeface="+mj-lt"/>
              <a:buAutoNum type="arabicPeriod"/>
            </a:pPr>
            <a:r>
              <a:rPr lang="en-US" sz="2800" dirty="0">
                <a:ea typeface="MS PGothic" charset="0"/>
              </a:rPr>
              <a:t>Age or student status</a:t>
            </a:r>
          </a:p>
          <a:p>
            <a:pPr lvl="1"/>
            <a:r>
              <a:rPr lang="en-US" sz="2400" dirty="0">
                <a:ea typeface="MS PGothic" charset="0"/>
              </a:rPr>
              <a:t>Children, students, and seniors get discounts, but we all see the same movie!</a:t>
            </a:r>
          </a:p>
          <a:p>
            <a:pPr lvl="1"/>
            <a:r>
              <a:rPr lang="en-US" sz="2400" dirty="0">
                <a:ea typeface="MS PGothic" charset="0"/>
              </a:rPr>
              <a:t>Income and </a:t>
            </a:r>
            <a:r>
              <a:rPr lang="en-US" altLang="ja-JP" sz="2400" dirty="0">
                <a:ea typeface="MS PGothic" charset="0"/>
              </a:rPr>
              <a:t>"tastes and preferences" may decrease demand among very old or very young moviegoers.</a:t>
            </a:r>
            <a:endParaRPr lang="en-US" sz="2400" dirty="0">
              <a:ea typeface="MS PGothic" charset="0"/>
            </a:endParaRPr>
          </a:p>
        </p:txBody>
      </p:sp>
    </p:spTree>
    <p:extLst>
      <p:ext uri="{BB962C8B-B14F-4D97-AF65-F5344CB8AC3E}">
        <p14:creationId xmlns:p14="http://schemas.microsoft.com/office/powerpoint/2010/main" val="144153929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4579">
                                            <p:txEl>
                                              <p:pRg st="2" end="2"/>
                                            </p:txEl>
                                          </p:spTgt>
                                        </p:tgtEl>
                                        <p:attrNameLst>
                                          <p:attrName>style.visibility</p:attrName>
                                        </p:attrNameLst>
                                      </p:cBhvr>
                                      <p:to>
                                        <p:strVal val="visible"/>
                                      </p:to>
                                    </p:set>
                                    <p:animEffect transition="in" filter="barn(inVertical)">
                                      <p:cBhvr>
                                        <p:cTn id="7" dur="500"/>
                                        <p:tgtEl>
                                          <p:spTgt spid="24579">
                                            <p:txEl>
                                              <p:pRg st="2" end="2"/>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4579">
                                            <p:txEl>
                                              <p:pRg st="3" end="3"/>
                                            </p:txEl>
                                          </p:spTgt>
                                        </p:tgtEl>
                                        <p:attrNameLst>
                                          <p:attrName>style.visibility</p:attrName>
                                        </p:attrNameLst>
                                      </p:cBhvr>
                                      <p:to>
                                        <p:strVal val="visible"/>
                                      </p:to>
                                    </p:set>
                                    <p:animEffect transition="in" filter="barn(inVertical)">
                                      <p:cBhvr>
                                        <p:cTn id="10" dur="500"/>
                                        <p:tgtEl>
                                          <p:spTgt spid="24579">
                                            <p:txEl>
                                              <p:pRg st="3" end="3"/>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24579">
                                            <p:txEl>
                                              <p:pRg st="5" end="5"/>
                                            </p:txEl>
                                          </p:spTgt>
                                        </p:tgtEl>
                                        <p:attrNameLst>
                                          <p:attrName>style.visibility</p:attrName>
                                        </p:attrNameLst>
                                      </p:cBhvr>
                                      <p:to>
                                        <p:strVal val="visible"/>
                                      </p:to>
                                    </p:set>
                                    <p:animEffect transition="in" filter="barn(inVertical)">
                                      <p:cBhvr>
                                        <p:cTn id="15" dur="500"/>
                                        <p:tgtEl>
                                          <p:spTgt spid="24579">
                                            <p:txEl>
                                              <p:pRg st="5" end="5"/>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24579">
                                            <p:txEl>
                                              <p:pRg st="6" end="6"/>
                                            </p:txEl>
                                          </p:spTgt>
                                        </p:tgtEl>
                                        <p:attrNameLst>
                                          <p:attrName>style.visibility</p:attrName>
                                        </p:attrNameLst>
                                      </p:cBhvr>
                                      <p:to>
                                        <p:strVal val="visible"/>
                                      </p:to>
                                    </p:set>
                                    <p:animEffect transition="in" filter="barn(inVertical)">
                                      <p:cBhvr>
                                        <p:cTn id="18" dur="500"/>
                                        <p:tgtEl>
                                          <p:spTgt spid="2457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Title 1"/>
          <p:cNvSpPr>
            <a:spLocks noGrp="1"/>
          </p:cNvSpPr>
          <p:nvPr>
            <p:ph type="title"/>
          </p:nvPr>
        </p:nvSpPr>
        <p:spPr>
          <a:xfrm>
            <a:off x="609600" y="37"/>
            <a:ext cx="10972800" cy="1527175"/>
          </a:xfrm>
        </p:spPr>
        <p:txBody>
          <a:bodyPr/>
          <a:lstStyle/>
          <a:p>
            <a:r>
              <a:rPr lang="en-US" b="1" dirty="0">
                <a:ea typeface="MS PGothic" charset="0"/>
              </a:rPr>
              <a:t>Price Discrimination at the Movies</a:t>
            </a:r>
          </a:p>
        </p:txBody>
      </p:sp>
      <p:sp>
        <p:nvSpPr>
          <p:cNvPr id="25603" name="Content Placeholder 2"/>
          <p:cNvSpPr>
            <a:spLocks noGrp="1"/>
          </p:cNvSpPr>
          <p:nvPr>
            <p:ph idx="1"/>
          </p:nvPr>
        </p:nvSpPr>
        <p:spPr>
          <a:xfrm>
            <a:off x="609600" y="1712913"/>
            <a:ext cx="10972800" cy="4895850"/>
          </a:xfrm>
        </p:spPr>
        <p:txBody>
          <a:bodyPr/>
          <a:lstStyle/>
          <a:p>
            <a:pPr marL="514350" indent="-514350">
              <a:buFont typeface="+mj-lt"/>
              <a:buAutoNum type="arabicPeriod" startAt="3"/>
            </a:pPr>
            <a:r>
              <a:rPr lang="en-US" sz="3200" dirty="0">
                <a:ea typeface="MS PGothic" charset="0"/>
              </a:rPr>
              <a:t>Concession pricing</a:t>
            </a:r>
          </a:p>
          <a:p>
            <a:pPr lvl="1"/>
            <a:r>
              <a:rPr lang="en-US" sz="2800" dirty="0">
                <a:ea typeface="MS PGothic" charset="0"/>
              </a:rPr>
              <a:t>Price inelastic consumers</a:t>
            </a:r>
          </a:p>
          <a:p>
            <a:pPr lvl="2"/>
            <a:r>
              <a:rPr lang="en-US" dirty="0">
                <a:latin typeface="Cambria" panose="02040503050406030204" pitchFamily="18" charset="0"/>
                <a:cs typeface="Arial" charset="0"/>
              </a:rPr>
              <a:t>Will eat theater snacks, willing to pay high price</a:t>
            </a:r>
          </a:p>
          <a:p>
            <a:pPr lvl="1"/>
            <a:r>
              <a:rPr lang="en-US" sz="2800" dirty="0">
                <a:ea typeface="MS PGothic" charset="0"/>
              </a:rPr>
              <a:t>Price elastic consumers</a:t>
            </a:r>
          </a:p>
          <a:p>
            <a:pPr lvl="2"/>
            <a:r>
              <a:rPr lang="en-US" dirty="0">
                <a:latin typeface="Cambria" panose="02040503050406030204" pitchFamily="18" charset="0"/>
                <a:cs typeface="Arial" charset="0"/>
              </a:rPr>
              <a:t>Will not eat theater snacks or will smuggle in their own food</a:t>
            </a:r>
          </a:p>
          <a:p>
            <a:pPr lvl="1"/>
            <a:r>
              <a:rPr lang="en-US" sz="2800" dirty="0">
                <a:ea typeface="MS PGothic" charset="0"/>
              </a:rPr>
              <a:t>Which customers does the theater want?</a:t>
            </a:r>
          </a:p>
          <a:p>
            <a:pPr lvl="2"/>
            <a:r>
              <a:rPr lang="en-US" dirty="0">
                <a:latin typeface="Cambria" panose="02040503050406030204" pitchFamily="18" charset="0"/>
                <a:cs typeface="Arial" charset="0"/>
              </a:rPr>
              <a:t>It wants both of them in the seats watching the movie. Empty seats are lost revenue.</a:t>
            </a:r>
          </a:p>
        </p:txBody>
      </p:sp>
    </p:spTree>
    <p:extLst>
      <p:ext uri="{BB962C8B-B14F-4D97-AF65-F5344CB8AC3E}">
        <p14:creationId xmlns:p14="http://schemas.microsoft.com/office/powerpoint/2010/main" val="330624018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5603">
                                            <p:txEl>
                                              <p:pRg st="2" end="2"/>
                                            </p:txEl>
                                          </p:spTgt>
                                        </p:tgtEl>
                                        <p:attrNameLst>
                                          <p:attrName>style.visibility</p:attrName>
                                        </p:attrNameLst>
                                      </p:cBhvr>
                                      <p:to>
                                        <p:strVal val="visible"/>
                                      </p:to>
                                    </p:set>
                                    <p:animEffect transition="in" filter="barn(inVertical)">
                                      <p:cBhvr>
                                        <p:cTn id="7" dur="500"/>
                                        <p:tgtEl>
                                          <p:spTgt spid="25603">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25603">
                                            <p:txEl>
                                              <p:pRg st="4" end="4"/>
                                            </p:txEl>
                                          </p:spTgt>
                                        </p:tgtEl>
                                        <p:attrNameLst>
                                          <p:attrName>style.visibility</p:attrName>
                                        </p:attrNameLst>
                                      </p:cBhvr>
                                      <p:to>
                                        <p:strVal val="visible"/>
                                      </p:to>
                                    </p:set>
                                    <p:animEffect transition="in" filter="barn(inVertical)">
                                      <p:cBhvr>
                                        <p:cTn id="12" dur="500"/>
                                        <p:tgtEl>
                                          <p:spTgt spid="25603">
                                            <p:txEl>
                                              <p:pRg st="4" end="4"/>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25603">
                                            <p:txEl>
                                              <p:pRg st="6" end="6"/>
                                            </p:txEl>
                                          </p:spTgt>
                                        </p:tgtEl>
                                        <p:attrNameLst>
                                          <p:attrName>style.visibility</p:attrName>
                                        </p:attrNameLst>
                                      </p:cBhvr>
                                      <p:to>
                                        <p:strVal val="visible"/>
                                      </p:to>
                                    </p:set>
                                    <p:animEffect transition="in" filter="barn(inVertical)">
                                      <p:cBhvr>
                                        <p:cTn id="17" dur="500"/>
                                        <p:tgtEl>
                                          <p:spTgt spid="2560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7218" name="Picture 2" descr="02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4182" y="1965680"/>
            <a:ext cx="11083636" cy="267758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8381256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Title 1"/>
          <p:cNvSpPr>
            <a:spLocks noGrp="1"/>
          </p:cNvSpPr>
          <p:nvPr>
            <p:ph type="title"/>
          </p:nvPr>
        </p:nvSpPr>
        <p:spPr>
          <a:xfrm>
            <a:off x="609600" y="37"/>
            <a:ext cx="10972800" cy="1527175"/>
          </a:xfrm>
        </p:spPr>
        <p:txBody>
          <a:bodyPr/>
          <a:lstStyle/>
          <a:p>
            <a:r>
              <a:rPr lang="en-US" b="1" dirty="0">
                <a:ea typeface="MS PGothic" charset="0"/>
              </a:rPr>
              <a:t>Price Discrimination on Campus</a:t>
            </a:r>
          </a:p>
        </p:txBody>
      </p:sp>
      <p:sp>
        <p:nvSpPr>
          <p:cNvPr id="26627" name="Content Placeholder 2"/>
          <p:cNvSpPr>
            <a:spLocks noGrp="1"/>
          </p:cNvSpPr>
          <p:nvPr>
            <p:ph idx="1"/>
          </p:nvPr>
        </p:nvSpPr>
        <p:spPr>
          <a:xfrm>
            <a:off x="609600" y="1712913"/>
            <a:ext cx="10972800" cy="4895850"/>
          </a:xfrm>
        </p:spPr>
        <p:txBody>
          <a:bodyPr/>
          <a:lstStyle/>
          <a:p>
            <a:r>
              <a:rPr lang="en-US" sz="3200" dirty="0">
                <a:ea typeface="MS PGothic" charset="0"/>
              </a:rPr>
              <a:t>Tuition</a:t>
            </a:r>
          </a:p>
          <a:p>
            <a:pPr lvl="1"/>
            <a:r>
              <a:rPr lang="en-US" sz="2800" dirty="0">
                <a:ea typeface="MS PGothic" charset="0"/>
              </a:rPr>
              <a:t>FAFSA lowers tuition costs for qualifying students.</a:t>
            </a:r>
          </a:p>
          <a:p>
            <a:pPr lvl="1"/>
            <a:r>
              <a:rPr lang="en-US" sz="2800" dirty="0">
                <a:ea typeface="MS PGothic" charset="0"/>
              </a:rPr>
              <a:t>In-state students pay less tuition.</a:t>
            </a:r>
          </a:p>
          <a:p>
            <a:pPr lvl="2"/>
            <a:r>
              <a:rPr lang="en-US" sz="2000" dirty="0">
                <a:latin typeface="Cambria" panose="02040503050406030204" pitchFamily="18" charset="0"/>
                <a:cs typeface="Arial" charset="0"/>
              </a:rPr>
              <a:t>Parents have been paying state taxes for many years already.</a:t>
            </a:r>
          </a:p>
          <a:p>
            <a:pPr lvl="1"/>
            <a:r>
              <a:rPr lang="en-US" sz="2800" dirty="0">
                <a:ea typeface="MS PGothic" charset="0"/>
              </a:rPr>
              <a:t>Out-of-state students pay more in tuition.</a:t>
            </a:r>
          </a:p>
          <a:p>
            <a:pPr lvl="2"/>
            <a:r>
              <a:rPr lang="en-US" sz="2000" dirty="0">
                <a:latin typeface="Cambria" panose="02040503050406030204" pitchFamily="18" charset="0"/>
                <a:cs typeface="Arial" charset="0"/>
              </a:rPr>
              <a:t>Perhaps more inelastic, really like the school more than another local school.</a:t>
            </a:r>
          </a:p>
          <a:p>
            <a:pPr lvl="1"/>
            <a:r>
              <a:rPr lang="en-US" sz="2800" dirty="0">
                <a:ea typeface="MS PGothic" charset="0"/>
              </a:rPr>
              <a:t>Private colleges</a:t>
            </a:r>
          </a:p>
          <a:p>
            <a:pPr lvl="2"/>
            <a:r>
              <a:rPr lang="en-US" sz="2000" dirty="0">
                <a:latin typeface="Cambria" panose="02040503050406030204" pitchFamily="18" charset="0"/>
                <a:cs typeface="Arial" charset="0"/>
              </a:rPr>
              <a:t>Set a high starting price, then discount as necessary to gain enrollment and maximize revenues.</a:t>
            </a:r>
          </a:p>
        </p:txBody>
      </p:sp>
    </p:spTree>
    <p:extLst>
      <p:ext uri="{BB962C8B-B14F-4D97-AF65-F5344CB8AC3E}">
        <p14:creationId xmlns:p14="http://schemas.microsoft.com/office/powerpoint/2010/main" val="227511250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6627">
                                            <p:txEl>
                                              <p:pRg st="2" end="2"/>
                                            </p:txEl>
                                          </p:spTgt>
                                        </p:tgtEl>
                                        <p:attrNameLst>
                                          <p:attrName>style.visibility</p:attrName>
                                        </p:attrNameLst>
                                      </p:cBhvr>
                                      <p:to>
                                        <p:strVal val="visible"/>
                                      </p:to>
                                    </p:set>
                                    <p:animEffect transition="in" filter="barn(inVertical)">
                                      <p:cBhvr>
                                        <p:cTn id="7" dur="500"/>
                                        <p:tgtEl>
                                          <p:spTgt spid="26627">
                                            <p:txEl>
                                              <p:pRg st="2" end="2"/>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6627">
                                            <p:txEl>
                                              <p:pRg st="3" end="3"/>
                                            </p:txEl>
                                          </p:spTgt>
                                        </p:tgtEl>
                                        <p:attrNameLst>
                                          <p:attrName>style.visibility</p:attrName>
                                        </p:attrNameLst>
                                      </p:cBhvr>
                                      <p:to>
                                        <p:strVal val="visible"/>
                                      </p:to>
                                    </p:set>
                                    <p:animEffect transition="in" filter="barn(inVertical)">
                                      <p:cBhvr>
                                        <p:cTn id="10" dur="500"/>
                                        <p:tgtEl>
                                          <p:spTgt spid="26627">
                                            <p:txEl>
                                              <p:pRg st="3" end="3"/>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26627">
                                            <p:txEl>
                                              <p:pRg st="4" end="4"/>
                                            </p:txEl>
                                          </p:spTgt>
                                        </p:tgtEl>
                                        <p:attrNameLst>
                                          <p:attrName>style.visibility</p:attrName>
                                        </p:attrNameLst>
                                      </p:cBhvr>
                                      <p:to>
                                        <p:strVal val="visible"/>
                                      </p:to>
                                    </p:set>
                                    <p:animEffect transition="in" filter="barn(inVertical)">
                                      <p:cBhvr>
                                        <p:cTn id="15" dur="500"/>
                                        <p:tgtEl>
                                          <p:spTgt spid="26627">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26627">
                                            <p:txEl>
                                              <p:pRg st="5" end="5"/>
                                            </p:txEl>
                                          </p:spTgt>
                                        </p:tgtEl>
                                        <p:attrNameLst>
                                          <p:attrName>style.visibility</p:attrName>
                                        </p:attrNameLst>
                                      </p:cBhvr>
                                      <p:to>
                                        <p:strVal val="visible"/>
                                      </p:to>
                                    </p:set>
                                    <p:animEffect transition="in" filter="barn(inVertical)">
                                      <p:cBhvr>
                                        <p:cTn id="18" dur="500"/>
                                        <p:tgtEl>
                                          <p:spTgt spid="26627">
                                            <p:txEl>
                                              <p:pRg st="5" end="5"/>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21" fill="hold" nodeType="clickEffect">
                                  <p:stCondLst>
                                    <p:cond delay="0"/>
                                  </p:stCondLst>
                                  <p:childTnLst>
                                    <p:set>
                                      <p:cBhvr>
                                        <p:cTn id="22" dur="1" fill="hold">
                                          <p:stCondLst>
                                            <p:cond delay="0"/>
                                          </p:stCondLst>
                                        </p:cTn>
                                        <p:tgtEl>
                                          <p:spTgt spid="26627">
                                            <p:txEl>
                                              <p:pRg st="6" end="6"/>
                                            </p:txEl>
                                          </p:spTgt>
                                        </p:tgtEl>
                                        <p:attrNameLst>
                                          <p:attrName>style.visibility</p:attrName>
                                        </p:attrNameLst>
                                      </p:cBhvr>
                                      <p:to>
                                        <p:strVal val="visible"/>
                                      </p:to>
                                    </p:set>
                                    <p:animEffect transition="in" filter="barn(inVertical)">
                                      <p:cBhvr>
                                        <p:cTn id="23" dur="500"/>
                                        <p:tgtEl>
                                          <p:spTgt spid="26627">
                                            <p:txEl>
                                              <p:pRg st="6" end="6"/>
                                            </p:txEl>
                                          </p:spTgt>
                                        </p:tgtEl>
                                      </p:cBhvr>
                                    </p:animEffect>
                                  </p:childTnLst>
                                </p:cTn>
                              </p:par>
                              <p:par>
                                <p:cTn id="24" presetID="16" presetClass="entr" presetSubtype="21" fill="hold" nodeType="withEffect">
                                  <p:stCondLst>
                                    <p:cond delay="0"/>
                                  </p:stCondLst>
                                  <p:childTnLst>
                                    <p:set>
                                      <p:cBhvr>
                                        <p:cTn id="25" dur="1" fill="hold">
                                          <p:stCondLst>
                                            <p:cond delay="0"/>
                                          </p:stCondLst>
                                        </p:cTn>
                                        <p:tgtEl>
                                          <p:spTgt spid="26627">
                                            <p:txEl>
                                              <p:pRg st="7" end="7"/>
                                            </p:txEl>
                                          </p:spTgt>
                                        </p:tgtEl>
                                        <p:attrNameLst>
                                          <p:attrName>style.visibility</p:attrName>
                                        </p:attrNameLst>
                                      </p:cBhvr>
                                      <p:to>
                                        <p:strVal val="visible"/>
                                      </p:to>
                                    </p:set>
                                    <p:animEffect transition="in" filter="barn(inVertical)">
                                      <p:cBhvr>
                                        <p:cTn id="26" dur="500"/>
                                        <p:tgtEl>
                                          <p:spTgt spid="2662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le 1"/>
          <p:cNvSpPr>
            <a:spLocks noGrp="1"/>
          </p:cNvSpPr>
          <p:nvPr>
            <p:ph type="title"/>
          </p:nvPr>
        </p:nvSpPr>
        <p:spPr>
          <a:xfrm>
            <a:off x="609600" y="37"/>
            <a:ext cx="10972800" cy="1527175"/>
          </a:xfrm>
        </p:spPr>
        <p:txBody>
          <a:bodyPr/>
          <a:lstStyle/>
          <a:p>
            <a:r>
              <a:rPr lang="en-US" b="1" dirty="0">
                <a:ea typeface="MS PGothic" charset="0"/>
              </a:rPr>
              <a:t>Price Discrimination on Campus</a:t>
            </a:r>
          </a:p>
        </p:txBody>
      </p:sp>
      <p:sp>
        <p:nvSpPr>
          <p:cNvPr id="27651" name="Content Placeholder 2"/>
          <p:cNvSpPr>
            <a:spLocks noGrp="1"/>
          </p:cNvSpPr>
          <p:nvPr>
            <p:ph idx="1"/>
          </p:nvPr>
        </p:nvSpPr>
        <p:spPr>
          <a:xfrm>
            <a:off x="609600" y="1712913"/>
            <a:ext cx="10972800" cy="4895850"/>
          </a:xfrm>
        </p:spPr>
        <p:txBody>
          <a:bodyPr/>
          <a:lstStyle/>
          <a:p>
            <a:r>
              <a:rPr lang="en-US" sz="2800" dirty="0">
                <a:ea typeface="MS PGothic" charset="0"/>
              </a:rPr>
              <a:t>Student discounts</a:t>
            </a:r>
          </a:p>
          <a:p>
            <a:pPr lvl="1"/>
            <a:r>
              <a:rPr lang="en-US" sz="2400" dirty="0">
                <a:ea typeface="MS PGothic" charset="0"/>
              </a:rPr>
              <a:t>Bars, restaurants, shops, software, among others often give student discounts in college towns.</a:t>
            </a:r>
          </a:p>
          <a:p>
            <a:pPr lvl="1"/>
            <a:r>
              <a:rPr lang="en-US" sz="2400" dirty="0">
                <a:ea typeface="MS PGothic" charset="0"/>
              </a:rPr>
              <a:t>Student discounts are a way to increase a firm</a:t>
            </a:r>
            <a:r>
              <a:rPr lang="en-US" altLang="ja-JP" sz="2400" dirty="0">
                <a:ea typeface="MS PGothic" charset="0"/>
              </a:rPr>
              <a:t>'s customer base and get students in the door to purchase goods.</a:t>
            </a:r>
          </a:p>
          <a:p>
            <a:pPr lvl="1"/>
            <a:r>
              <a:rPr lang="en-US" sz="2400" dirty="0">
                <a:ea typeface="MS PGothic" charset="0"/>
              </a:rPr>
              <a:t>Nonstudent consumers are charged more.</a:t>
            </a:r>
          </a:p>
          <a:p>
            <a:pPr lvl="1"/>
            <a:r>
              <a:rPr lang="en-US" sz="2400" dirty="0">
                <a:ea typeface="MS PGothic" charset="0"/>
              </a:rPr>
              <a:t>What is the main reason?</a:t>
            </a:r>
          </a:p>
          <a:p>
            <a:pPr lvl="2"/>
            <a:r>
              <a:rPr lang="en-US" dirty="0">
                <a:latin typeface="Cambria" panose="02040503050406030204" pitchFamily="18" charset="0"/>
                <a:cs typeface="Arial" charset="0"/>
              </a:rPr>
              <a:t>Students often have lower income and are much more price elastic.</a:t>
            </a:r>
          </a:p>
        </p:txBody>
      </p:sp>
      <p:pic>
        <p:nvPicPr>
          <p:cNvPr id="53251" name="Picture 7" descr="G:\DirkTextbookN\Jpegs(All)\JpegsBatch3LateJuly\dreamstimesmall_19783235.jpg"/>
          <p:cNvPicPr>
            <a:picLocks noChangeAspect="1" noChangeArrowheads="1"/>
          </p:cNvPicPr>
          <p:nvPr/>
        </p:nvPicPr>
        <p:blipFill>
          <a:blip r:embed="rId3">
            <a:extLst>
              <a:ext uri="{28A0092B-C50C-407E-A947-70E740481C1C}">
                <a14:useLocalDpi xmlns:a14="http://schemas.microsoft.com/office/drawing/2010/main" val="0"/>
              </a:ext>
            </a:extLst>
          </a:blip>
          <a:srcRect l="23563" t="15578" r="3616" b="23637"/>
          <a:stretch>
            <a:fillRect/>
          </a:stretch>
        </p:blipFill>
        <p:spPr bwMode="auto">
          <a:xfrm>
            <a:off x="8879964" y="5270501"/>
            <a:ext cx="3003551" cy="13382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22737275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7651">
                                            <p:txEl>
                                              <p:pRg st="1" end="1"/>
                                            </p:txEl>
                                          </p:spTgt>
                                        </p:tgtEl>
                                        <p:attrNameLst>
                                          <p:attrName>style.visibility</p:attrName>
                                        </p:attrNameLst>
                                      </p:cBhvr>
                                      <p:to>
                                        <p:strVal val="visible"/>
                                      </p:to>
                                    </p:set>
                                    <p:animEffect transition="in" filter="barn(inVertical)">
                                      <p:cBhvr>
                                        <p:cTn id="7" dur="500"/>
                                        <p:tgtEl>
                                          <p:spTgt spid="27651">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7651">
                                            <p:txEl>
                                              <p:pRg st="2" end="2"/>
                                            </p:txEl>
                                          </p:spTgt>
                                        </p:tgtEl>
                                        <p:attrNameLst>
                                          <p:attrName>style.visibility</p:attrName>
                                        </p:attrNameLst>
                                      </p:cBhvr>
                                      <p:to>
                                        <p:strVal val="visible"/>
                                      </p:to>
                                    </p:set>
                                    <p:animEffect transition="in" filter="barn(inVertical)">
                                      <p:cBhvr>
                                        <p:cTn id="10" dur="500"/>
                                        <p:tgtEl>
                                          <p:spTgt spid="27651">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7651">
                                            <p:txEl>
                                              <p:pRg st="3" end="3"/>
                                            </p:txEl>
                                          </p:spTgt>
                                        </p:tgtEl>
                                        <p:attrNameLst>
                                          <p:attrName>style.visibility</p:attrName>
                                        </p:attrNameLst>
                                      </p:cBhvr>
                                      <p:to>
                                        <p:strVal val="visible"/>
                                      </p:to>
                                    </p:set>
                                    <p:animEffect transition="in" filter="barn(inVertical)">
                                      <p:cBhvr>
                                        <p:cTn id="13" dur="500"/>
                                        <p:tgtEl>
                                          <p:spTgt spid="27651">
                                            <p:txEl>
                                              <p:pRg st="3" end="3"/>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27651">
                                            <p:txEl>
                                              <p:pRg st="4" end="4"/>
                                            </p:txEl>
                                          </p:spTgt>
                                        </p:tgtEl>
                                        <p:attrNameLst>
                                          <p:attrName>style.visibility</p:attrName>
                                        </p:attrNameLst>
                                      </p:cBhvr>
                                      <p:to>
                                        <p:strVal val="visible"/>
                                      </p:to>
                                    </p:set>
                                    <p:animEffect transition="in" filter="barn(inVertical)">
                                      <p:cBhvr>
                                        <p:cTn id="16" dur="500"/>
                                        <p:tgtEl>
                                          <p:spTgt spid="27651">
                                            <p:txEl>
                                              <p:pRg st="4" end="4"/>
                                            </p:txEl>
                                          </p:spTgt>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16" presetClass="entr" presetSubtype="21" fill="hold" nodeType="clickEffect">
                                  <p:stCondLst>
                                    <p:cond delay="0"/>
                                  </p:stCondLst>
                                  <p:childTnLst>
                                    <p:set>
                                      <p:cBhvr>
                                        <p:cTn id="20" dur="1" fill="hold">
                                          <p:stCondLst>
                                            <p:cond delay="0"/>
                                          </p:stCondLst>
                                        </p:cTn>
                                        <p:tgtEl>
                                          <p:spTgt spid="27651">
                                            <p:txEl>
                                              <p:pRg st="5" end="5"/>
                                            </p:txEl>
                                          </p:spTgt>
                                        </p:tgtEl>
                                        <p:attrNameLst>
                                          <p:attrName>style.visibility</p:attrName>
                                        </p:attrNameLst>
                                      </p:cBhvr>
                                      <p:to>
                                        <p:strVal val="visible"/>
                                      </p:to>
                                    </p:set>
                                    <p:animEffect transition="in" filter="barn(inVertical)">
                                      <p:cBhvr>
                                        <p:cTn id="21" dur="500"/>
                                        <p:tgtEl>
                                          <p:spTgt spid="2765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Title 1"/>
          <p:cNvSpPr>
            <a:spLocks noGrp="1"/>
          </p:cNvSpPr>
          <p:nvPr>
            <p:ph type="title"/>
          </p:nvPr>
        </p:nvSpPr>
        <p:spPr>
          <a:xfrm>
            <a:off x="609600" y="37"/>
            <a:ext cx="10972800" cy="1527175"/>
          </a:xfrm>
        </p:spPr>
        <p:txBody>
          <a:bodyPr/>
          <a:lstStyle/>
          <a:p>
            <a:r>
              <a:rPr lang="en-US" b="1" dirty="0">
                <a:ea typeface="MS PGothic" charset="0"/>
              </a:rPr>
              <a:t>Practice What You Know</a:t>
            </a:r>
            <a:br>
              <a:rPr lang="en-US" b="1" dirty="0">
                <a:ea typeface="MS PGothic" charset="0"/>
              </a:rPr>
            </a:br>
            <a:r>
              <a:rPr lang="en-US" b="1" dirty="0">
                <a:ea typeface="MS PGothic" charset="0"/>
              </a:rPr>
              <a:t>Price Discrimination</a:t>
            </a:r>
          </a:p>
        </p:txBody>
      </p:sp>
      <p:sp>
        <p:nvSpPr>
          <p:cNvPr id="55298" name="Content Placeholder 2"/>
          <p:cNvSpPr>
            <a:spLocks noGrp="1"/>
          </p:cNvSpPr>
          <p:nvPr>
            <p:ph idx="1"/>
          </p:nvPr>
        </p:nvSpPr>
        <p:spPr>
          <a:xfrm>
            <a:off x="609600" y="1712913"/>
            <a:ext cx="10972800" cy="4895850"/>
          </a:xfrm>
        </p:spPr>
        <p:txBody>
          <a:bodyPr/>
          <a:lstStyle/>
          <a:p>
            <a:r>
              <a:rPr lang="en-US" dirty="0">
                <a:ea typeface="MS PGothic" charset="0"/>
              </a:rPr>
              <a:t>Look at each of the following situations. Are they examples of price discrimination?</a:t>
            </a:r>
          </a:p>
          <a:p>
            <a:endParaRPr lang="en-US" dirty="0">
              <a:ea typeface="MS PGothic" charset="0"/>
            </a:endParaRPr>
          </a:p>
          <a:p>
            <a:r>
              <a:rPr lang="en-US" dirty="0">
                <a:ea typeface="MS PGothic" charset="0"/>
              </a:rPr>
              <a:t>Yes: cheer</a:t>
            </a:r>
          </a:p>
          <a:p>
            <a:r>
              <a:rPr lang="en-US" dirty="0">
                <a:ea typeface="MS PGothic" charset="0"/>
              </a:rPr>
              <a:t>No: boo</a:t>
            </a:r>
          </a:p>
        </p:txBody>
      </p:sp>
    </p:spTree>
    <p:extLst>
      <p:ext uri="{BB962C8B-B14F-4D97-AF65-F5344CB8AC3E}">
        <p14:creationId xmlns:p14="http://schemas.microsoft.com/office/powerpoint/2010/main" val="269941238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Title 1"/>
          <p:cNvSpPr>
            <a:spLocks noGrp="1"/>
          </p:cNvSpPr>
          <p:nvPr>
            <p:ph type="title"/>
          </p:nvPr>
        </p:nvSpPr>
        <p:spPr>
          <a:xfrm>
            <a:off x="609600" y="37"/>
            <a:ext cx="10972800" cy="1527175"/>
          </a:xfrm>
        </p:spPr>
        <p:txBody>
          <a:bodyPr/>
          <a:lstStyle/>
          <a:p>
            <a:r>
              <a:rPr lang="en-US" b="1" dirty="0">
                <a:ea typeface="MS PGothic" charset="0"/>
              </a:rPr>
              <a:t>Practice What You Know</a:t>
            </a:r>
            <a:br>
              <a:rPr lang="en-US" b="1" dirty="0">
                <a:ea typeface="MS PGothic" charset="0"/>
              </a:rPr>
            </a:br>
            <a:r>
              <a:rPr lang="en-US" b="1" dirty="0">
                <a:ea typeface="MS PGothic" charset="0"/>
              </a:rPr>
              <a:t>Price Discrimination</a:t>
            </a:r>
          </a:p>
        </p:txBody>
      </p:sp>
      <p:sp>
        <p:nvSpPr>
          <p:cNvPr id="57346" name="Content Placeholder 2"/>
          <p:cNvSpPr>
            <a:spLocks noGrp="1"/>
          </p:cNvSpPr>
          <p:nvPr>
            <p:ph idx="1"/>
          </p:nvPr>
        </p:nvSpPr>
        <p:spPr>
          <a:xfrm>
            <a:off x="609600" y="1712913"/>
            <a:ext cx="10972800" cy="4895850"/>
          </a:xfrm>
        </p:spPr>
        <p:txBody>
          <a:bodyPr/>
          <a:lstStyle/>
          <a:p>
            <a:r>
              <a:rPr lang="en-US" sz="3200" dirty="0">
                <a:ea typeface="MS PGothic" charset="0"/>
              </a:rPr>
              <a:t>At Little Nero</a:t>
            </a:r>
            <a:r>
              <a:rPr lang="en-US" altLang="ja-JP" sz="3200" dirty="0">
                <a:ea typeface="MS PGothic" charset="0"/>
              </a:rPr>
              <a:t>'s Pizza, the menu lists the following prices:</a:t>
            </a:r>
          </a:p>
          <a:p>
            <a:pPr lvl="1"/>
            <a:r>
              <a:rPr lang="en-US" sz="2800" dirty="0">
                <a:ea typeface="MS PGothic" charset="0"/>
              </a:rPr>
              <a:t>Cheese pizza = $8</a:t>
            </a:r>
          </a:p>
          <a:p>
            <a:pPr lvl="1"/>
            <a:r>
              <a:rPr lang="en-US" sz="2800" dirty="0">
                <a:ea typeface="MS PGothic" charset="0"/>
              </a:rPr>
              <a:t>Supreme pizza = $11</a:t>
            </a:r>
          </a:p>
          <a:p>
            <a:endParaRPr lang="en-US" sz="3200" dirty="0">
              <a:ea typeface="MS PGothic" charset="0"/>
            </a:endParaRPr>
          </a:p>
          <a:p>
            <a:r>
              <a:rPr lang="en-US" sz="3200" dirty="0">
                <a:ea typeface="MS PGothic" charset="0"/>
              </a:rPr>
              <a:t>Price discrimination?</a:t>
            </a:r>
          </a:p>
          <a:p>
            <a:r>
              <a:rPr lang="en-US" sz="3200" dirty="0">
                <a:ea typeface="MS PGothic" charset="0"/>
              </a:rPr>
              <a:t>Yes: cheer</a:t>
            </a:r>
          </a:p>
          <a:p>
            <a:r>
              <a:rPr lang="en-US" sz="3200" dirty="0">
                <a:ea typeface="MS PGothic" charset="0"/>
              </a:rPr>
              <a:t>No: boo</a:t>
            </a:r>
          </a:p>
        </p:txBody>
      </p:sp>
      <p:sp>
        <p:nvSpPr>
          <p:cNvPr id="4" name="TextBox 3"/>
          <p:cNvSpPr txBox="1"/>
          <p:nvPr/>
        </p:nvSpPr>
        <p:spPr>
          <a:xfrm>
            <a:off x="7518400" y="3276601"/>
            <a:ext cx="37592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en-US" sz="2400" dirty="0">
                <a:solidFill>
                  <a:prstClr val="black"/>
                </a:solidFill>
                <a:latin typeface="Cambria" panose="02040503050406030204" pitchFamily="18" charset="0"/>
                <a:ea typeface="MS PGothic" pitchFamily="34" charset="-128"/>
                <a:cs typeface="Arial" charset="0"/>
              </a:rPr>
              <a:t>NOT price discrimination.</a:t>
            </a:r>
          </a:p>
          <a:p>
            <a:pPr defTabSz="457200" fontAlgn="base">
              <a:spcBef>
                <a:spcPct val="0"/>
              </a:spcBef>
              <a:spcAft>
                <a:spcPct val="0"/>
              </a:spcAft>
              <a:defRPr/>
            </a:pPr>
            <a:endParaRPr lang="en-US"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en-US" sz="2400" dirty="0">
                <a:solidFill>
                  <a:prstClr val="black"/>
                </a:solidFill>
                <a:latin typeface="Cambria" panose="02040503050406030204" pitchFamily="18" charset="0"/>
                <a:ea typeface="MS PGothic" pitchFamily="34" charset="-128"/>
                <a:cs typeface="Arial" charset="0"/>
              </a:rPr>
              <a:t>The price differences exist in part due to cost of production differences.</a:t>
            </a:r>
          </a:p>
        </p:txBody>
      </p:sp>
      <p:pic>
        <p:nvPicPr>
          <p:cNvPr id="57348" name="Picture 6" descr="I:\DirkTextbookN\Jpegs(All)\VOLUME_1_MICRO_Class-test\11_PRINECO_CH03.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49184" y="4951413"/>
            <a:ext cx="3469216" cy="1746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7248568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Title 1"/>
          <p:cNvSpPr>
            <a:spLocks noGrp="1"/>
          </p:cNvSpPr>
          <p:nvPr>
            <p:ph type="title"/>
          </p:nvPr>
        </p:nvSpPr>
        <p:spPr>
          <a:xfrm>
            <a:off x="609600" y="37"/>
            <a:ext cx="10972800" cy="1527175"/>
          </a:xfrm>
        </p:spPr>
        <p:txBody>
          <a:bodyPr/>
          <a:lstStyle/>
          <a:p>
            <a:r>
              <a:rPr lang="en-US" b="1" dirty="0">
                <a:ea typeface="MS PGothic" charset="0"/>
              </a:rPr>
              <a:t>Practice What You Know</a:t>
            </a:r>
            <a:br>
              <a:rPr lang="en-US" b="1" dirty="0">
                <a:ea typeface="MS PGothic" charset="0"/>
              </a:rPr>
            </a:br>
            <a:r>
              <a:rPr lang="en-US" b="1" dirty="0">
                <a:ea typeface="MS PGothic" charset="0"/>
              </a:rPr>
              <a:t>Price Discrimination</a:t>
            </a:r>
          </a:p>
        </p:txBody>
      </p:sp>
      <p:sp>
        <p:nvSpPr>
          <p:cNvPr id="58370" name="Content Placeholder 2"/>
          <p:cNvSpPr>
            <a:spLocks noGrp="1"/>
          </p:cNvSpPr>
          <p:nvPr>
            <p:ph idx="1"/>
          </p:nvPr>
        </p:nvSpPr>
        <p:spPr>
          <a:xfrm>
            <a:off x="609600" y="1712913"/>
            <a:ext cx="10972800" cy="4895850"/>
          </a:xfrm>
        </p:spPr>
        <p:txBody>
          <a:bodyPr/>
          <a:lstStyle/>
          <a:p>
            <a:r>
              <a:rPr lang="en-US" sz="3200" dirty="0">
                <a:ea typeface="MS PGothic" charset="0"/>
              </a:rPr>
              <a:t>Lee buys an economy-class airline ticket for $100 and Dirk buys a first-class ticket for $200.</a:t>
            </a:r>
          </a:p>
          <a:p>
            <a:endParaRPr lang="en-US" sz="3200" dirty="0">
              <a:ea typeface="MS PGothic" charset="0"/>
            </a:endParaRPr>
          </a:p>
          <a:p>
            <a:r>
              <a:rPr lang="en-US" sz="3200" dirty="0">
                <a:ea typeface="MS PGothic" charset="0"/>
              </a:rPr>
              <a:t>Price discrimination?</a:t>
            </a:r>
          </a:p>
          <a:p>
            <a:r>
              <a:rPr lang="en-US" sz="3200" dirty="0">
                <a:ea typeface="MS PGothic" charset="0"/>
              </a:rPr>
              <a:t>Yes: cheer</a:t>
            </a:r>
          </a:p>
          <a:p>
            <a:r>
              <a:rPr lang="en-US" sz="3200" dirty="0">
                <a:ea typeface="MS PGothic" charset="0"/>
              </a:rPr>
              <a:t>No: boo</a:t>
            </a:r>
          </a:p>
        </p:txBody>
      </p:sp>
      <p:sp>
        <p:nvSpPr>
          <p:cNvPr id="4" name="TextBox 3"/>
          <p:cNvSpPr txBox="1"/>
          <p:nvPr/>
        </p:nvSpPr>
        <p:spPr>
          <a:xfrm>
            <a:off x="7422473" y="2721689"/>
            <a:ext cx="3759200" cy="2308324"/>
          </a:xfrm>
          <a:prstGeom prst="rect">
            <a:avLst/>
          </a:prstGeom>
          <a:noFill/>
          <a:ln>
            <a:solidFill>
              <a:schemeClr val="tx1"/>
            </a:solidFill>
          </a:ln>
        </p:spPr>
        <p:txBody>
          <a:bodyPr>
            <a:spAutoFit/>
          </a:bodyPr>
          <a:lstStyle/>
          <a:p>
            <a:pPr defTabSz="457200" fontAlgn="base">
              <a:spcBef>
                <a:spcPct val="0"/>
              </a:spcBef>
              <a:spcAft>
                <a:spcPct val="0"/>
              </a:spcAft>
              <a:defRPr/>
            </a:pPr>
            <a:r>
              <a:rPr lang="en-US" sz="2400" dirty="0">
                <a:solidFill>
                  <a:prstClr val="black"/>
                </a:solidFill>
                <a:latin typeface="Cambria" panose="02040503050406030204" pitchFamily="18" charset="0"/>
                <a:ea typeface="MS PGothic" pitchFamily="34" charset="-128"/>
                <a:cs typeface="Arial" charset="0"/>
              </a:rPr>
              <a:t>NOT price discrimination.</a:t>
            </a:r>
          </a:p>
          <a:p>
            <a:pPr defTabSz="457200" fontAlgn="base">
              <a:spcBef>
                <a:spcPct val="0"/>
              </a:spcBef>
              <a:spcAft>
                <a:spcPct val="0"/>
              </a:spcAft>
              <a:defRPr/>
            </a:pPr>
            <a:endParaRPr lang="en-US"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en-US" sz="2400" dirty="0">
                <a:solidFill>
                  <a:prstClr val="black"/>
                </a:solidFill>
                <a:latin typeface="Cambria" panose="02040503050406030204" pitchFamily="18" charset="0"/>
                <a:ea typeface="MS PGothic" pitchFamily="34" charset="-128"/>
                <a:cs typeface="Arial" charset="0"/>
              </a:rPr>
              <a:t>Dirk may get extra drinks and food, which are additional costs to the airline.</a:t>
            </a:r>
          </a:p>
        </p:txBody>
      </p:sp>
      <p:pic>
        <p:nvPicPr>
          <p:cNvPr id="58372" name="Picture 7" descr="I:\DirkTextbookN\Jpegs(All)\VOLUME_1_MICRO_Class-test\13_PRINECO_CH10.jpg"/>
          <p:cNvPicPr>
            <a:picLocks noChangeAspect="1" noChangeArrowheads="1"/>
          </p:cNvPicPr>
          <p:nvPr/>
        </p:nvPicPr>
        <p:blipFill>
          <a:blip r:embed="rId2">
            <a:extLst>
              <a:ext uri="{28A0092B-C50C-407E-A947-70E740481C1C}">
                <a14:useLocalDpi xmlns:a14="http://schemas.microsoft.com/office/drawing/2010/main" val="0"/>
              </a:ext>
            </a:extLst>
          </a:blip>
          <a:srcRect l="5350" t="10124" r="6055" b="13055"/>
          <a:stretch>
            <a:fillRect/>
          </a:stretch>
        </p:blipFill>
        <p:spPr bwMode="auto">
          <a:xfrm>
            <a:off x="3691469" y="5122863"/>
            <a:ext cx="4275667" cy="14779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41185587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Title 1"/>
          <p:cNvSpPr>
            <a:spLocks noGrp="1"/>
          </p:cNvSpPr>
          <p:nvPr>
            <p:ph type="title"/>
          </p:nvPr>
        </p:nvSpPr>
        <p:spPr>
          <a:xfrm>
            <a:off x="609600" y="37"/>
            <a:ext cx="10972800" cy="1527175"/>
          </a:xfrm>
        </p:spPr>
        <p:txBody>
          <a:bodyPr/>
          <a:lstStyle/>
          <a:p>
            <a:r>
              <a:rPr lang="en-US" b="1" dirty="0">
                <a:ea typeface="MS PGothic" charset="0"/>
              </a:rPr>
              <a:t>Practice What You Know</a:t>
            </a:r>
            <a:br>
              <a:rPr lang="en-US" b="1" dirty="0">
                <a:ea typeface="MS PGothic" charset="0"/>
              </a:rPr>
            </a:br>
            <a:r>
              <a:rPr lang="en-US" b="1" dirty="0">
                <a:ea typeface="MS PGothic" charset="0"/>
              </a:rPr>
              <a:t>Price Discrimination</a:t>
            </a:r>
          </a:p>
        </p:txBody>
      </p:sp>
      <p:sp>
        <p:nvSpPr>
          <p:cNvPr id="59394" name="Content Placeholder 2"/>
          <p:cNvSpPr>
            <a:spLocks noGrp="1"/>
          </p:cNvSpPr>
          <p:nvPr>
            <p:ph idx="1"/>
          </p:nvPr>
        </p:nvSpPr>
        <p:spPr>
          <a:xfrm>
            <a:off x="609600" y="1712913"/>
            <a:ext cx="10972800" cy="4895850"/>
          </a:xfrm>
        </p:spPr>
        <p:txBody>
          <a:bodyPr/>
          <a:lstStyle/>
          <a:p>
            <a:r>
              <a:rPr lang="en-US" sz="3200" dirty="0">
                <a:ea typeface="MS PGothic" charset="0"/>
              </a:rPr>
              <a:t>Lee and Dirk both buy an economy-class ticket on the same flight.  Lee pays $83 less than Dirk because he booked two weeks earlier.</a:t>
            </a:r>
          </a:p>
          <a:p>
            <a:endParaRPr lang="en-US" sz="3200" dirty="0">
              <a:ea typeface="MS PGothic" charset="0"/>
            </a:endParaRPr>
          </a:p>
          <a:p>
            <a:r>
              <a:rPr lang="en-US" sz="3200" dirty="0">
                <a:ea typeface="MS PGothic" charset="0"/>
              </a:rPr>
              <a:t>Price discrimination?</a:t>
            </a:r>
          </a:p>
          <a:p>
            <a:r>
              <a:rPr lang="en-US" sz="3200" dirty="0">
                <a:ea typeface="MS PGothic" charset="0"/>
              </a:rPr>
              <a:t>Yes: cheer</a:t>
            </a:r>
          </a:p>
          <a:p>
            <a:r>
              <a:rPr lang="en-US" sz="3200" dirty="0">
                <a:ea typeface="MS PGothic" charset="0"/>
              </a:rPr>
              <a:t>No: boo</a:t>
            </a:r>
          </a:p>
        </p:txBody>
      </p:sp>
      <p:sp>
        <p:nvSpPr>
          <p:cNvPr id="4" name="TextBox 3"/>
          <p:cNvSpPr txBox="1"/>
          <p:nvPr/>
        </p:nvSpPr>
        <p:spPr>
          <a:xfrm>
            <a:off x="7933267" y="3429001"/>
            <a:ext cx="3759200" cy="2308324"/>
          </a:xfrm>
          <a:prstGeom prst="rect">
            <a:avLst/>
          </a:prstGeom>
          <a:noFill/>
          <a:ln>
            <a:solidFill>
              <a:schemeClr val="tx1"/>
            </a:solidFill>
          </a:ln>
        </p:spPr>
        <p:txBody>
          <a:bodyPr>
            <a:spAutoFit/>
          </a:bodyPr>
          <a:lstStyle/>
          <a:p>
            <a:pPr defTabSz="457200" fontAlgn="base">
              <a:spcBef>
                <a:spcPct val="0"/>
              </a:spcBef>
              <a:spcAft>
                <a:spcPct val="0"/>
              </a:spcAft>
              <a:defRPr/>
            </a:pPr>
            <a:r>
              <a:rPr lang="en-US" sz="2400" dirty="0">
                <a:solidFill>
                  <a:prstClr val="black"/>
                </a:solidFill>
                <a:latin typeface="Cambria" panose="02040503050406030204" pitchFamily="18" charset="0"/>
                <a:ea typeface="MS PGothic" pitchFamily="34" charset="-128"/>
                <a:cs typeface="Arial" charset="0"/>
              </a:rPr>
              <a:t>YES, price discrimination.</a:t>
            </a:r>
          </a:p>
          <a:p>
            <a:pPr defTabSz="457200" fontAlgn="base">
              <a:spcBef>
                <a:spcPct val="0"/>
              </a:spcBef>
              <a:spcAft>
                <a:spcPct val="0"/>
              </a:spcAft>
              <a:defRPr/>
            </a:pPr>
            <a:endParaRPr lang="en-US"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en-US" sz="2400" dirty="0">
                <a:solidFill>
                  <a:prstClr val="black"/>
                </a:solidFill>
                <a:latin typeface="Cambria" panose="02040503050406030204" pitchFamily="18" charset="0"/>
                <a:ea typeface="MS PGothic" pitchFamily="34" charset="-128"/>
                <a:cs typeface="Arial" charset="0"/>
              </a:rPr>
              <a:t>The product is the same, and the price difference has nothing to do with cost differences.</a:t>
            </a:r>
          </a:p>
        </p:txBody>
      </p:sp>
      <p:pic>
        <p:nvPicPr>
          <p:cNvPr id="59396" name="Picture 6" descr="I:\DirkTextbookN\Jpegs(All)\VOLUME_1_MICRO_Class-test\11_PRINECO_CH02.jpg"/>
          <p:cNvPicPr>
            <a:picLocks noChangeAspect="1" noChangeArrowheads="1"/>
          </p:cNvPicPr>
          <p:nvPr/>
        </p:nvPicPr>
        <p:blipFill>
          <a:blip r:embed="rId2">
            <a:extLst>
              <a:ext uri="{28A0092B-C50C-407E-A947-70E740481C1C}">
                <a14:useLocalDpi xmlns:a14="http://schemas.microsoft.com/office/drawing/2010/main" val="0"/>
              </a:ext>
            </a:extLst>
          </a:blip>
          <a:srcRect l="8458" t="20720" r="24573" b="17084"/>
          <a:stretch>
            <a:fillRect/>
          </a:stretch>
        </p:blipFill>
        <p:spPr bwMode="auto">
          <a:xfrm>
            <a:off x="4142342" y="4951450"/>
            <a:ext cx="3473449" cy="15065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9407845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Title 1"/>
          <p:cNvSpPr>
            <a:spLocks noGrp="1"/>
          </p:cNvSpPr>
          <p:nvPr>
            <p:ph type="title"/>
          </p:nvPr>
        </p:nvSpPr>
        <p:spPr>
          <a:xfrm>
            <a:off x="609600" y="37"/>
            <a:ext cx="10972800" cy="1527175"/>
          </a:xfrm>
        </p:spPr>
        <p:txBody>
          <a:bodyPr/>
          <a:lstStyle/>
          <a:p>
            <a:r>
              <a:rPr lang="en-US" b="1" dirty="0">
                <a:ea typeface="MS PGothic" charset="0"/>
              </a:rPr>
              <a:t>Practice What You Know</a:t>
            </a:r>
            <a:br>
              <a:rPr lang="en-US" b="1" dirty="0">
                <a:ea typeface="MS PGothic" charset="0"/>
              </a:rPr>
            </a:br>
            <a:r>
              <a:rPr lang="en-US" b="1" dirty="0">
                <a:ea typeface="MS PGothic" charset="0"/>
              </a:rPr>
              <a:t>Price Discrimination</a:t>
            </a:r>
          </a:p>
        </p:txBody>
      </p:sp>
      <p:sp>
        <p:nvSpPr>
          <p:cNvPr id="60418" name="Content Placeholder 2"/>
          <p:cNvSpPr>
            <a:spLocks noGrp="1"/>
          </p:cNvSpPr>
          <p:nvPr>
            <p:ph idx="1"/>
          </p:nvPr>
        </p:nvSpPr>
        <p:spPr>
          <a:xfrm>
            <a:off x="609600" y="1712913"/>
            <a:ext cx="10972800" cy="4895850"/>
          </a:xfrm>
        </p:spPr>
        <p:txBody>
          <a:bodyPr/>
          <a:lstStyle/>
          <a:p>
            <a:r>
              <a:rPr lang="en-US" sz="3200" dirty="0">
                <a:ea typeface="MS PGothic" charset="0"/>
              </a:rPr>
              <a:t>Jaime gets her oil changed at Cars N</a:t>
            </a:r>
            <a:r>
              <a:rPr lang="en-US" altLang="ja-JP" sz="3200" dirty="0">
                <a:ea typeface="MS PGothic" charset="0"/>
              </a:rPr>
              <a:t>' Stuff for $30 and Katie gets her oil changed at Automobiles Incorporated for $25.</a:t>
            </a:r>
          </a:p>
          <a:p>
            <a:endParaRPr lang="en-US" sz="3200" dirty="0">
              <a:ea typeface="MS PGothic" charset="0"/>
            </a:endParaRPr>
          </a:p>
          <a:p>
            <a:r>
              <a:rPr lang="en-US" sz="3200" dirty="0">
                <a:ea typeface="MS PGothic" charset="0"/>
              </a:rPr>
              <a:t>Price discrimination?</a:t>
            </a:r>
          </a:p>
          <a:p>
            <a:r>
              <a:rPr lang="en-US" sz="3200" dirty="0">
                <a:ea typeface="MS PGothic" charset="0"/>
              </a:rPr>
              <a:t>Yes: cheer</a:t>
            </a:r>
          </a:p>
          <a:p>
            <a:r>
              <a:rPr lang="en-US" sz="3200" dirty="0">
                <a:ea typeface="MS PGothic" charset="0"/>
              </a:rPr>
              <a:t>No: boo</a:t>
            </a:r>
          </a:p>
        </p:txBody>
      </p:sp>
      <p:sp>
        <p:nvSpPr>
          <p:cNvPr id="4" name="TextBox 3"/>
          <p:cNvSpPr txBox="1"/>
          <p:nvPr/>
        </p:nvSpPr>
        <p:spPr>
          <a:xfrm>
            <a:off x="7315200" y="3886201"/>
            <a:ext cx="3759200" cy="2308324"/>
          </a:xfrm>
          <a:prstGeom prst="rect">
            <a:avLst/>
          </a:prstGeom>
          <a:noFill/>
          <a:ln>
            <a:solidFill>
              <a:schemeClr val="tx1"/>
            </a:solidFill>
          </a:ln>
        </p:spPr>
        <p:txBody>
          <a:bodyPr>
            <a:spAutoFit/>
          </a:bodyPr>
          <a:lstStyle/>
          <a:p>
            <a:pPr defTabSz="457200" fontAlgn="base">
              <a:spcBef>
                <a:spcPct val="0"/>
              </a:spcBef>
              <a:spcAft>
                <a:spcPct val="0"/>
              </a:spcAft>
              <a:defRPr/>
            </a:pPr>
            <a:r>
              <a:rPr lang="en-US" sz="2400" dirty="0">
                <a:solidFill>
                  <a:prstClr val="black"/>
                </a:solidFill>
                <a:latin typeface="Cambria" panose="02040503050406030204" pitchFamily="18" charset="0"/>
                <a:ea typeface="MS PGothic" pitchFamily="34" charset="-128"/>
                <a:cs typeface="Arial" charset="0"/>
              </a:rPr>
              <a:t>NOT price discrimination.</a:t>
            </a:r>
          </a:p>
          <a:p>
            <a:pPr defTabSz="457200" fontAlgn="base">
              <a:spcBef>
                <a:spcPct val="0"/>
              </a:spcBef>
              <a:spcAft>
                <a:spcPct val="0"/>
              </a:spcAft>
              <a:defRPr/>
            </a:pPr>
            <a:endParaRPr lang="en-US"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en-US" sz="2400" dirty="0">
                <a:solidFill>
                  <a:prstClr val="black"/>
                </a:solidFill>
                <a:latin typeface="Cambria" panose="02040503050406030204" pitchFamily="18" charset="0"/>
                <a:ea typeface="MS PGothic" pitchFamily="34" charset="-128"/>
                <a:cs typeface="Arial" charset="0"/>
              </a:rPr>
              <a:t>Two firms offering different products. May be quality and cost differences.</a:t>
            </a:r>
          </a:p>
        </p:txBody>
      </p:sp>
      <p:pic>
        <p:nvPicPr>
          <p:cNvPr id="60420" name="Picture 6" descr="G:\DirkTextbookN\Jpegs(All)\JpegsBatch3LateJuly\iStock_000018885546Small.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61885" y="4848225"/>
            <a:ext cx="3158067" cy="157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263777769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Title 1"/>
          <p:cNvSpPr>
            <a:spLocks noGrp="1"/>
          </p:cNvSpPr>
          <p:nvPr>
            <p:ph type="title"/>
          </p:nvPr>
        </p:nvSpPr>
        <p:spPr>
          <a:xfrm>
            <a:off x="609600" y="37"/>
            <a:ext cx="10972800" cy="1527175"/>
          </a:xfrm>
        </p:spPr>
        <p:txBody>
          <a:bodyPr/>
          <a:lstStyle/>
          <a:p>
            <a:r>
              <a:rPr lang="en-US" b="1" dirty="0">
                <a:ea typeface="MS PGothic" charset="0"/>
              </a:rPr>
              <a:t>Practice What You Know</a:t>
            </a:r>
            <a:br>
              <a:rPr lang="en-US" b="1" dirty="0">
                <a:ea typeface="MS PGothic" charset="0"/>
              </a:rPr>
            </a:br>
            <a:r>
              <a:rPr lang="en-US" b="1" dirty="0">
                <a:ea typeface="MS PGothic" charset="0"/>
              </a:rPr>
              <a:t>Price Discrimination</a:t>
            </a:r>
          </a:p>
        </p:txBody>
      </p:sp>
      <p:sp>
        <p:nvSpPr>
          <p:cNvPr id="61442" name="Content Placeholder 2"/>
          <p:cNvSpPr>
            <a:spLocks noGrp="1"/>
          </p:cNvSpPr>
          <p:nvPr>
            <p:ph idx="1"/>
          </p:nvPr>
        </p:nvSpPr>
        <p:spPr>
          <a:xfrm>
            <a:off x="609600" y="1712913"/>
            <a:ext cx="10972800" cy="4895850"/>
          </a:xfrm>
        </p:spPr>
        <p:txBody>
          <a:bodyPr/>
          <a:lstStyle/>
          <a:p>
            <a:r>
              <a:rPr lang="en-US" sz="3200" dirty="0">
                <a:ea typeface="MS PGothic" charset="0"/>
              </a:rPr>
              <a:t>Joe and Sheila each buy a ticket to the ballet and sit together. Joe paid $5 less than Sheila because of a student discount.</a:t>
            </a:r>
          </a:p>
          <a:p>
            <a:endParaRPr lang="en-US" sz="3200" dirty="0">
              <a:ea typeface="MS PGothic" charset="0"/>
            </a:endParaRPr>
          </a:p>
          <a:p>
            <a:r>
              <a:rPr lang="en-US" sz="3200" dirty="0">
                <a:ea typeface="MS PGothic" charset="0"/>
              </a:rPr>
              <a:t>Price discrimination?</a:t>
            </a:r>
          </a:p>
          <a:p>
            <a:r>
              <a:rPr lang="en-US" sz="3200" dirty="0">
                <a:ea typeface="MS PGothic" charset="0"/>
              </a:rPr>
              <a:t>Yes: cheer</a:t>
            </a:r>
          </a:p>
          <a:p>
            <a:r>
              <a:rPr lang="en-US" sz="3200" dirty="0">
                <a:ea typeface="MS PGothic" charset="0"/>
              </a:rPr>
              <a:t>No: boo</a:t>
            </a:r>
          </a:p>
        </p:txBody>
      </p:sp>
      <p:sp>
        <p:nvSpPr>
          <p:cNvPr id="4" name="TextBox 3"/>
          <p:cNvSpPr txBox="1"/>
          <p:nvPr/>
        </p:nvSpPr>
        <p:spPr>
          <a:xfrm>
            <a:off x="7315200" y="3581401"/>
            <a:ext cx="3759200" cy="2308324"/>
          </a:xfrm>
          <a:prstGeom prst="rect">
            <a:avLst/>
          </a:prstGeom>
          <a:noFill/>
          <a:ln>
            <a:solidFill>
              <a:schemeClr val="tx1"/>
            </a:solidFill>
          </a:ln>
        </p:spPr>
        <p:txBody>
          <a:bodyPr>
            <a:spAutoFit/>
          </a:bodyPr>
          <a:lstStyle/>
          <a:p>
            <a:pPr defTabSz="457200" fontAlgn="base">
              <a:spcBef>
                <a:spcPct val="0"/>
              </a:spcBef>
              <a:spcAft>
                <a:spcPct val="0"/>
              </a:spcAft>
              <a:defRPr/>
            </a:pPr>
            <a:r>
              <a:rPr lang="en-US" sz="2400" dirty="0">
                <a:solidFill>
                  <a:prstClr val="black"/>
                </a:solidFill>
                <a:latin typeface="Cambria" panose="02040503050406030204" pitchFamily="18" charset="0"/>
                <a:ea typeface="MS PGothic" pitchFamily="34" charset="-128"/>
                <a:cs typeface="Arial" charset="0"/>
              </a:rPr>
              <a:t>YES, price discrimination.</a:t>
            </a:r>
          </a:p>
          <a:p>
            <a:pPr defTabSz="457200" fontAlgn="base">
              <a:spcBef>
                <a:spcPct val="0"/>
              </a:spcBef>
              <a:spcAft>
                <a:spcPct val="0"/>
              </a:spcAft>
              <a:defRPr/>
            </a:pPr>
            <a:endParaRPr lang="en-US"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en-US" sz="2400" dirty="0">
                <a:solidFill>
                  <a:prstClr val="black"/>
                </a:solidFill>
                <a:latin typeface="Cambria" panose="02040503050406030204" pitchFamily="18" charset="0"/>
                <a:ea typeface="MS PGothic" pitchFamily="34" charset="-128"/>
                <a:cs typeface="Arial" charset="0"/>
              </a:rPr>
              <a:t>The product is the same, and the price difference has nothing to do with cost differences.</a:t>
            </a:r>
          </a:p>
        </p:txBody>
      </p:sp>
      <p:pic>
        <p:nvPicPr>
          <p:cNvPr id="61444" name="Picture 7" descr="G:\DirkTextbookN\Jpegs(All)\JpegsBatch3LateJuly\dreamstimesmall_19783235.jpg"/>
          <p:cNvPicPr>
            <a:picLocks noChangeAspect="1" noChangeArrowheads="1"/>
          </p:cNvPicPr>
          <p:nvPr/>
        </p:nvPicPr>
        <p:blipFill>
          <a:blip r:embed="rId2">
            <a:extLst>
              <a:ext uri="{28A0092B-C50C-407E-A947-70E740481C1C}">
                <a14:useLocalDpi xmlns:a14="http://schemas.microsoft.com/office/drawing/2010/main" val="0"/>
              </a:ext>
            </a:extLst>
          </a:blip>
          <a:srcRect l="23563" t="15578" r="3616" b="23637"/>
          <a:stretch>
            <a:fillRect/>
          </a:stretch>
        </p:blipFill>
        <p:spPr bwMode="auto">
          <a:xfrm>
            <a:off x="3509436" y="5097500"/>
            <a:ext cx="3572933" cy="1590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60015309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Title 1"/>
          <p:cNvSpPr>
            <a:spLocks noGrp="1"/>
          </p:cNvSpPr>
          <p:nvPr>
            <p:ph type="title"/>
          </p:nvPr>
        </p:nvSpPr>
        <p:spPr>
          <a:xfrm>
            <a:off x="609600" y="37"/>
            <a:ext cx="10972800" cy="1527175"/>
          </a:xfrm>
        </p:spPr>
        <p:txBody>
          <a:bodyPr/>
          <a:lstStyle/>
          <a:p>
            <a:r>
              <a:rPr lang="en-US" b="1" dirty="0">
                <a:ea typeface="MS PGothic" charset="0"/>
              </a:rPr>
              <a:t>Practice What You Know</a:t>
            </a:r>
            <a:br>
              <a:rPr lang="en-US" b="1" dirty="0">
                <a:ea typeface="MS PGothic" charset="0"/>
              </a:rPr>
            </a:br>
            <a:r>
              <a:rPr lang="en-US" b="1" dirty="0">
                <a:ea typeface="MS PGothic" charset="0"/>
              </a:rPr>
              <a:t>Price Discrimination</a:t>
            </a:r>
          </a:p>
        </p:txBody>
      </p:sp>
      <p:sp>
        <p:nvSpPr>
          <p:cNvPr id="62466" name="Content Placeholder 2"/>
          <p:cNvSpPr>
            <a:spLocks noGrp="1"/>
          </p:cNvSpPr>
          <p:nvPr>
            <p:ph idx="1"/>
          </p:nvPr>
        </p:nvSpPr>
        <p:spPr>
          <a:xfrm>
            <a:off x="609600" y="1712913"/>
            <a:ext cx="10972800" cy="4895850"/>
          </a:xfrm>
        </p:spPr>
        <p:txBody>
          <a:bodyPr/>
          <a:lstStyle/>
          <a:p>
            <a:r>
              <a:rPr lang="en-US" sz="3200" dirty="0">
                <a:ea typeface="MS PGothic" charset="0"/>
              </a:rPr>
              <a:t>Lincoln, Nebraska gas price = $3.49</a:t>
            </a:r>
            <a:br>
              <a:rPr lang="en-US" sz="3200" dirty="0">
                <a:ea typeface="MS PGothic" charset="0"/>
              </a:rPr>
            </a:br>
            <a:r>
              <a:rPr lang="en-US" sz="3200" dirty="0">
                <a:ea typeface="MS PGothic" charset="0"/>
              </a:rPr>
              <a:t>Austin, Texas gas price = $3.79</a:t>
            </a:r>
          </a:p>
          <a:p>
            <a:endParaRPr lang="en-US" sz="3200" dirty="0">
              <a:ea typeface="MS PGothic" charset="0"/>
            </a:endParaRPr>
          </a:p>
          <a:p>
            <a:r>
              <a:rPr lang="en-US" sz="3200" dirty="0">
                <a:ea typeface="MS PGothic" charset="0"/>
              </a:rPr>
              <a:t>Price discrimination?</a:t>
            </a:r>
          </a:p>
          <a:p>
            <a:r>
              <a:rPr lang="en-US" sz="3200" dirty="0">
                <a:ea typeface="MS PGothic" charset="0"/>
              </a:rPr>
              <a:t>Yes: cheer</a:t>
            </a:r>
          </a:p>
          <a:p>
            <a:r>
              <a:rPr lang="en-US" sz="3200" dirty="0">
                <a:ea typeface="MS PGothic" charset="0"/>
              </a:rPr>
              <a:t>No: boo</a:t>
            </a:r>
          </a:p>
        </p:txBody>
      </p:sp>
      <p:sp>
        <p:nvSpPr>
          <p:cNvPr id="4" name="TextBox 3"/>
          <p:cNvSpPr txBox="1"/>
          <p:nvPr/>
        </p:nvSpPr>
        <p:spPr>
          <a:xfrm>
            <a:off x="7315200" y="3581401"/>
            <a:ext cx="44704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en-US" sz="2400" dirty="0">
                <a:solidFill>
                  <a:prstClr val="black"/>
                </a:solidFill>
                <a:latin typeface="Cambria" panose="02040503050406030204" pitchFamily="18" charset="0"/>
                <a:ea typeface="MS PGothic" pitchFamily="34" charset="-128"/>
                <a:cs typeface="Arial" charset="0"/>
              </a:rPr>
              <a:t>NOT price discrimination.</a:t>
            </a:r>
          </a:p>
          <a:p>
            <a:pPr defTabSz="457200" fontAlgn="base">
              <a:spcBef>
                <a:spcPct val="0"/>
              </a:spcBef>
              <a:spcAft>
                <a:spcPct val="0"/>
              </a:spcAft>
              <a:defRPr/>
            </a:pPr>
            <a:endParaRPr lang="en-US"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en-US" sz="2400" dirty="0">
                <a:solidFill>
                  <a:prstClr val="black"/>
                </a:solidFill>
                <a:latin typeface="Cambria" panose="02040503050406030204" pitchFamily="18" charset="0"/>
                <a:ea typeface="MS PGothic" pitchFamily="34" charset="-128"/>
                <a:cs typeface="Arial" charset="0"/>
              </a:rPr>
              <a:t>Cost may be higher to get gas to Austin. In addition, two different firms are selling the product.</a:t>
            </a:r>
          </a:p>
        </p:txBody>
      </p:sp>
      <p:pic>
        <p:nvPicPr>
          <p:cNvPr id="62468" name="Picture 6" descr="G:\DirkTextbookN\Jpegs(All)\JpegsBatch3LateJuly\iStock_000020450570Small.jpg"/>
          <p:cNvPicPr>
            <a:picLocks noChangeAspect="1" noChangeArrowheads="1"/>
          </p:cNvPicPr>
          <p:nvPr/>
        </p:nvPicPr>
        <p:blipFill>
          <a:blip r:embed="rId2">
            <a:extLst>
              <a:ext uri="{28A0092B-C50C-407E-A947-70E740481C1C}">
                <a14:useLocalDpi xmlns:a14="http://schemas.microsoft.com/office/drawing/2010/main" val="0"/>
              </a:ext>
            </a:extLst>
          </a:blip>
          <a:srcRect l="3307" t="8556" r="32565" b="8873"/>
          <a:stretch>
            <a:fillRect/>
          </a:stretch>
        </p:blipFill>
        <p:spPr bwMode="auto">
          <a:xfrm>
            <a:off x="4756176" y="3944938"/>
            <a:ext cx="1974849" cy="28559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67813321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1"/>
          <p:cNvSpPr>
            <a:spLocks noGrp="1"/>
          </p:cNvSpPr>
          <p:nvPr>
            <p:ph type="title"/>
          </p:nvPr>
        </p:nvSpPr>
        <p:spPr>
          <a:xfrm>
            <a:off x="609600" y="37"/>
            <a:ext cx="10972800" cy="1527175"/>
          </a:xfrm>
        </p:spPr>
        <p:txBody>
          <a:bodyPr/>
          <a:lstStyle/>
          <a:p>
            <a:r>
              <a:rPr lang="en-US" b="1" dirty="0">
                <a:ea typeface="MS PGothic" charset="0"/>
              </a:rPr>
              <a:t>Practice What You Know</a:t>
            </a:r>
            <a:br>
              <a:rPr lang="en-US" b="1" dirty="0">
                <a:ea typeface="MS PGothic" charset="0"/>
              </a:rPr>
            </a:br>
            <a:r>
              <a:rPr lang="en-US" b="1" dirty="0">
                <a:ea typeface="MS PGothic" charset="0"/>
              </a:rPr>
              <a:t>Price Discrimination</a:t>
            </a:r>
          </a:p>
        </p:txBody>
      </p:sp>
      <p:sp>
        <p:nvSpPr>
          <p:cNvPr id="63490" name="Content Placeholder 2"/>
          <p:cNvSpPr>
            <a:spLocks noGrp="1"/>
          </p:cNvSpPr>
          <p:nvPr>
            <p:ph idx="1"/>
          </p:nvPr>
        </p:nvSpPr>
        <p:spPr>
          <a:xfrm>
            <a:off x="609600" y="1712913"/>
            <a:ext cx="10972800" cy="4895850"/>
          </a:xfrm>
        </p:spPr>
        <p:txBody>
          <a:bodyPr/>
          <a:lstStyle/>
          <a:p>
            <a:r>
              <a:rPr lang="en-US" sz="3200" dirty="0">
                <a:ea typeface="MS PGothic" charset="0"/>
              </a:rPr>
              <a:t>Bart and Lisa go to a club. Bart has to pay a cover charge for entry, but Lisa gets in for free due to a "</a:t>
            </a:r>
            <a:r>
              <a:rPr lang="en-US" altLang="ja-JP" sz="3200" dirty="0">
                <a:ea typeface="MS PGothic" charset="0"/>
              </a:rPr>
              <a:t>Ladies' Night" special.</a:t>
            </a:r>
          </a:p>
          <a:p>
            <a:endParaRPr lang="en-US" sz="3200" dirty="0">
              <a:ea typeface="MS PGothic" charset="0"/>
            </a:endParaRPr>
          </a:p>
          <a:p>
            <a:r>
              <a:rPr lang="en-US" sz="3200" dirty="0">
                <a:ea typeface="MS PGothic" charset="0"/>
              </a:rPr>
              <a:t>Price discrimination?</a:t>
            </a:r>
          </a:p>
          <a:p>
            <a:r>
              <a:rPr lang="en-US" sz="3200" dirty="0">
                <a:ea typeface="MS PGothic" charset="0"/>
              </a:rPr>
              <a:t>Yes: cheer</a:t>
            </a:r>
          </a:p>
          <a:p>
            <a:r>
              <a:rPr lang="en-US" sz="3200" dirty="0">
                <a:ea typeface="MS PGothic" charset="0"/>
              </a:rPr>
              <a:t>No: boo</a:t>
            </a:r>
          </a:p>
        </p:txBody>
      </p:sp>
      <p:sp>
        <p:nvSpPr>
          <p:cNvPr id="4" name="TextBox 3"/>
          <p:cNvSpPr txBox="1"/>
          <p:nvPr/>
        </p:nvSpPr>
        <p:spPr>
          <a:xfrm>
            <a:off x="7315200" y="3581401"/>
            <a:ext cx="44704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en-US" sz="2400" dirty="0">
                <a:solidFill>
                  <a:prstClr val="black"/>
                </a:solidFill>
                <a:latin typeface="Cambria" panose="02040503050406030204" pitchFamily="18" charset="0"/>
                <a:ea typeface="MS PGothic" pitchFamily="34" charset="-128"/>
                <a:cs typeface="Arial" charset="0"/>
              </a:rPr>
              <a:t>YES, price discrimination.</a:t>
            </a:r>
          </a:p>
          <a:p>
            <a:pPr defTabSz="457200" fontAlgn="base">
              <a:spcBef>
                <a:spcPct val="0"/>
              </a:spcBef>
              <a:spcAft>
                <a:spcPct val="0"/>
              </a:spcAft>
              <a:defRPr/>
            </a:pPr>
            <a:endParaRPr lang="en-US"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en-US" sz="2400" dirty="0">
                <a:solidFill>
                  <a:prstClr val="black"/>
                </a:solidFill>
                <a:latin typeface="Cambria" panose="02040503050406030204" pitchFamily="18" charset="0"/>
                <a:ea typeface="MS PGothic" pitchFamily="34" charset="-128"/>
                <a:cs typeface="Arial" charset="0"/>
              </a:rPr>
              <a:t>The product is the same, and the price difference has nothing to do with cost differences.</a:t>
            </a:r>
          </a:p>
        </p:txBody>
      </p:sp>
      <p:pic>
        <p:nvPicPr>
          <p:cNvPr id="63492" name="Picture 6" descr="I:\DirkTextbookN\Jpegs(All)\VOLUME_1_MICRO_Class-test\02_PRINECO_CH09.jpg"/>
          <p:cNvPicPr>
            <a:picLocks noChangeAspect="1" noChangeArrowheads="1"/>
          </p:cNvPicPr>
          <p:nvPr/>
        </p:nvPicPr>
        <p:blipFill>
          <a:blip r:embed="rId2">
            <a:extLst>
              <a:ext uri="{28A0092B-C50C-407E-A947-70E740481C1C}">
                <a14:useLocalDpi xmlns:a14="http://schemas.microsoft.com/office/drawing/2010/main" val="0"/>
              </a:ext>
            </a:extLst>
          </a:blip>
          <a:srcRect l="38858" t="46857" r="39319" b="14958"/>
          <a:stretch>
            <a:fillRect/>
          </a:stretch>
        </p:blipFill>
        <p:spPr bwMode="auto">
          <a:xfrm>
            <a:off x="4474633" y="4910138"/>
            <a:ext cx="2540000" cy="15811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70654244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idx="4294967295"/>
          </p:nvPr>
        </p:nvSpPr>
        <p:spPr>
          <a:xfrm>
            <a:off x="295275" y="0"/>
            <a:ext cx="11601450" cy="1527175"/>
          </a:xfrm>
        </p:spPr>
        <p:txBody>
          <a:bodyPr/>
          <a:lstStyle/>
          <a:p>
            <a:pPr algn="l"/>
            <a:r>
              <a:rPr lang="en-US" altLang="en-US" sz="4400" b="1" dirty="0">
                <a:ea typeface="MS PGothic" charset="-128"/>
                <a:cs typeface="Arial" charset="0"/>
              </a:rPr>
              <a:t>Economics in </a:t>
            </a:r>
            <a:r>
              <a:rPr lang="en-US" altLang="en-US" sz="4400" b="1" i="1" dirty="0">
                <a:ea typeface="MS PGothic" charset="-128"/>
                <a:cs typeface="Arial" charset="0"/>
              </a:rPr>
              <a:t>Ally Bank Commercial</a:t>
            </a:r>
          </a:p>
        </p:txBody>
      </p:sp>
      <p:sp>
        <p:nvSpPr>
          <p:cNvPr id="13315" name="Content Placeholder 2"/>
          <p:cNvSpPr>
            <a:spLocks noGrp="1"/>
          </p:cNvSpPr>
          <p:nvPr>
            <p:ph idx="4294967295"/>
          </p:nvPr>
        </p:nvSpPr>
        <p:spPr>
          <a:xfrm>
            <a:off x="295274" y="1736664"/>
            <a:ext cx="10784403" cy="1527175"/>
          </a:xfrm>
        </p:spPr>
        <p:txBody>
          <a:bodyPr/>
          <a:lstStyle/>
          <a:p>
            <a:r>
              <a:rPr lang="en-US" altLang="en-US" sz="3200" dirty="0">
                <a:ea typeface="MS PGothic" charset="-128"/>
                <a:cs typeface="Arial" charset="0"/>
              </a:rPr>
              <a:t>"All Bank Commercial"</a:t>
            </a:r>
            <a:endParaRPr lang="en-US" sz="3200" dirty="0">
              <a:ea typeface="MS PGothic" charset="0"/>
            </a:endParaRPr>
          </a:p>
          <a:p>
            <a:pPr lvl="1"/>
            <a:r>
              <a:rPr lang="en-US" altLang="en-US" sz="2800" dirty="0">
                <a:ea typeface="MS PGothic" charset="-128"/>
                <a:cs typeface="Arial" charset="0"/>
              </a:rPr>
              <a:t>"Would You Like a Pony?"</a:t>
            </a:r>
          </a:p>
          <a:p>
            <a:pPr lvl="1"/>
            <a:r>
              <a:rPr lang="en-US" altLang="en-US" sz="2400" dirty="0">
                <a:ea typeface="MS PGothic" charset="-128"/>
                <a:cs typeface="Arial" charset="0"/>
              </a:rPr>
              <a:t>"Even kids know it is not right to hold out on someone."</a:t>
            </a:r>
            <a:endParaRPr lang="en-US" sz="2400" dirty="0">
              <a:ea typeface="MS PGothic" charset="0"/>
            </a:endParaRPr>
          </a:p>
          <a:p>
            <a:pPr marL="342900" indent="-342900">
              <a:buFontTx/>
              <a:buChar char="•"/>
            </a:pPr>
            <a:endParaRPr lang="en-US" altLang="en-US" sz="2800" dirty="0">
              <a:ea typeface="MS PGothic" charset="-128"/>
              <a:cs typeface="Arial" charset="0"/>
            </a:endParaRPr>
          </a:p>
          <a:p>
            <a:pPr marL="342900" indent="-342900">
              <a:buFontTx/>
              <a:buChar char="•"/>
            </a:pPr>
            <a:endParaRPr lang="en-US" altLang="en-US" sz="2800" dirty="0">
              <a:ea typeface="MS PGothic" charset="-128"/>
              <a:cs typeface="Arial" charset="0"/>
            </a:endParaRPr>
          </a:p>
        </p:txBody>
      </p:sp>
      <p:pic>
        <p:nvPicPr>
          <p:cNvPr id="13316" name="Picture 4" descr="An icon indicating that a video clip is present.">
            <a:hlinkClick r:id="rId3"/>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4912775" y="3934877"/>
            <a:ext cx="1549400" cy="147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3554632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Title 1"/>
          <p:cNvSpPr>
            <a:spLocks noGrp="1"/>
          </p:cNvSpPr>
          <p:nvPr>
            <p:ph type="title"/>
          </p:nvPr>
        </p:nvSpPr>
        <p:spPr>
          <a:xfrm>
            <a:off x="609600" y="37"/>
            <a:ext cx="10972800" cy="1527175"/>
          </a:xfrm>
        </p:spPr>
        <p:txBody>
          <a:bodyPr/>
          <a:lstStyle/>
          <a:p>
            <a:r>
              <a:rPr lang="en-US" b="1" dirty="0">
                <a:ea typeface="MS PGothic" charset="0"/>
              </a:rPr>
              <a:t>Practice What You Know</a:t>
            </a:r>
            <a:br>
              <a:rPr lang="en-US" b="1" dirty="0">
                <a:ea typeface="MS PGothic" charset="0"/>
              </a:rPr>
            </a:br>
            <a:r>
              <a:rPr lang="en-US" b="1" dirty="0">
                <a:ea typeface="MS PGothic" charset="0"/>
              </a:rPr>
              <a:t>Price Discrimination</a:t>
            </a:r>
          </a:p>
        </p:txBody>
      </p:sp>
      <p:sp>
        <p:nvSpPr>
          <p:cNvPr id="64514" name="Content Placeholder 2"/>
          <p:cNvSpPr>
            <a:spLocks noGrp="1"/>
          </p:cNvSpPr>
          <p:nvPr>
            <p:ph idx="1"/>
          </p:nvPr>
        </p:nvSpPr>
        <p:spPr>
          <a:xfrm>
            <a:off x="609600" y="1712913"/>
            <a:ext cx="10972800" cy="4895850"/>
          </a:xfrm>
        </p:spPr>
        <p:txBody>
          <a:bodyPr/>
          <a:lstStyle/>
          <a:p>
            <a:r>
              <a:rPr lang="en-US" sz="3200" dirty="0">
                <a:ea typeface="MS PGothic" charset="0"/>
              </a:rPr>
              <a:t>Mark and JoAnn each buy one box of cereal at the local grocery store. JoAnn gets a $1.00 discount by using a coupon.</a:t>
            </a:r>
          </a:p>
          <a:p>
            <a:endParaRPr lang="en-US" sz="3200" dirty="0">
              <a:ea typeface="MS PGothic" charset="0"/>
            </a:endParaRPr>
          </a:p>
          <a:p>
            <a:r>
              <a:rPr lang="en-US" sz="3200" dirty="0">
                <a:ea typeface="MS PGothic" charset="0"/>
              </a:rPr>
              <a:t>Price discrimination?</a:t>
            </a:r>
          </a:p>
          <a:p>
            <a:r>
              <a:rPr lang="en-US" sz="3200" dirty="0">
                <a:ea typeface="MS PGothic" charset="0"/>
              </a:rPr>
              <a:t>Yes: cheer</a:t>
            </a:r>
          </a:p>
          <a:p>
            <a:r>
              <a:rPr lang="en-US" sz="3200" dirty="0">
                <a:ea typeface="MS PGothic" charset="0"/>
              </a:rPr>
              <a:t>No: boo</a:t>
            </a:r>
          </a:p>
        </p:txBody>
      </p:sp>
      <p:sp>
        <p:nvSpPr>
          <p:cNvPr id="4" name="TextBox 3"/>
          <p:cNvSpPr txBox="1"/>
          <p:nvPr/>
        </p:nvSpPr>
        <p:spPr>
          <a:xfrm>
            <a:off x="7548033" y="3581401"/>
            <a:ext cx="44704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en-US" sz="2400" dirty="0">
                <a:solidFill>
                  <a:prstClr val="black"/>
                </a:solidFill>
                <a:latin typeface="Cambria" panose="02040503050406030204" pitchFamily="18" charset="0"/>
                <a:ea typeface="MS PGothic" pitchFamily="34" charset="-128"/>
                <a:cs typeface="Arial" charset="0"/>
              </a:rPr>
              <a:t>YES, price discrimination.</a:t>
            </a:r>
          </a:p>
          <a:p>
            <a:pPr defTabSz="457200" fontAlgn="base">
              <a:spcBef>
                <a:spcPct val="0"/>
              </a:spcBef>
              <a:spcAft>
                <a:spcPct val="0"/>
              </a:spcAft>
              <a:defRPr/>
            </a:pPr>
            <a:endParaRPr lang="en-US"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en-US" sz="2400" dirty="0">
                <a:solidFill>
                  <a:prstClr val="black"/>
                </a:solidFill>
                <a:latin typeface="Cambria" panose="02040503050406030204" pitchFamily="18" charset="0"/>
                <a:ea typeface="MS PGothic" pitchFamily="34" charset="-128"/>
                <a:cs typeface="Arial" charset="0"/>
              </a:rPr>
              <a:t>The product is the same, and the price difference has nothing to do with cost differences.</a:t>
            </a:r>
          </a:p>
        </p:txBody>
      </p:sp>
      <p:pic>
        <p:nvPicPr>
          <p:cNvPr id="64516" name="Picture 6" descr="I:\DirkTextbookN\Jpegs(All)\VOLUME_1_MICRO_Class-test\012_PRINECO_CH1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62868" y="4973638"/>
            <a:ext cx="3725333" cy="1854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28130933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p:cNvSpPr>
            <a:spLocks noGrp="1"/>
          </p:cNvSpPr>
          <p:nvPr>
            <p:ph type="title"/>
          </p:nvPr>
        </p:nvSpPr>
        <p:spPr>
          <a:xfrm>
            <a:off x="609600" y="37"/>
            <a:ext cx="10972800" cy="1527175"/>
          </a:xfrm>
        </p:spPr>
        <p:txBody>
          <a:bodyPr/>
          <a:lstStyle/>
          <a:p>
            <a:r>
              <a:rPr lang="en-US" b="1" dirty="0">
                <a:ea typeface="MS PGothic" charset="0"/>
              </a:rPr>
              <a:t>Conclusion</a:t>
            </a:r>
          </a:p>
        </p:txBody>
      </p:sp>
      <p:sp>
        <p:nvSpPr>
          <p:cNvPr id="66562" name="Content Placeholder 2"/>
          <p:cNvSpPr>
            <a:spLocks noGrp="1"/>
          </p:cNvSpPr>
          <p:nvPr>
            <p:ph idx="1"/>
          </p:nvPr>
        </p:nvSpPr>
        <p:spPr>
          <a:xfrm>
            <a:off x="609600" y="1712913"/>
            <a:ext cx="10972800" cy="4895850"/>
          </a:xfrm>
        </p:spPr>
        <p:txBody>
          <a:bodyPr/>
          <a:lstStyle/>
          <a:p>
            <a:r>
              <a:rPr lang="en-US" sz="2800" dirty="0">
                <a:ea typeface="MS PGothic" charset="0"/>
              </a:rPr>
              <a:t>Price discrimination helps us see how many markets function since instances of perfect competition and monopoly are rare. </a:t>
            </a:r>
          </a:p>
          <a:p>
            <a:r>
              <a:rPr lang="en-US" sz="2800" dirty="0">
                <a:ea typeface="MS PGothic" charset="0"/>
              </a:rPr>
              <a:t>Price discrimination general rule:</a:t>
            </a:r>
          </a:p>
          <a:p>
            <a:pPr lvl="1"/>
            <a:r>
              <a:rPr lang="en-US" sz="2400" dirty="0">
                <a:ea typeface="MS PGothic" charset="0"/>
              </a:rPr>
              <a:t>Charge higher price to relatively inelastic consumer group</a:t>
            </a:r>
          </a:p>
          <a:p>
            <a:pPr lvl="1"/>
            <a:r>
              <a:rPr lang="en-US" sz="2400" dirty="0">
                <a:ea typeface="MS PGothic" charset="0"/>
              </a:rPr>
              <a:t>Charge lower price to relatively elastic group</a:t>
            </a:r>
          </a:p>
          <a:p>
            <a:r>
              <a:rPr lang="en-US" sz="2800" dirty="0">
                <a:ea typeface="MS PGothic" charset="0"/>
              </a:rPr>
              <a:t>Results of price discrimination</a:t>
            </a:r>
          </a:p>
          <a:p>
            <a:pPr lvl="1"/>
            <a:r>
              <a:rPr lang="en-US" sz="2400" dirty="0">
                <a:ea typeface="MS PGothic" charset="0"/>
              </a:rPr>
              <a:t>Increasing social welfare</a:t>
            </a:r>
          </a:p>
          <a:p>
            <a:pPr lvl="1"/>
            <a:r>
              <a:rPr lang="en-US" sz="2400" dirty="0">
                <a:ea typeface="MS PGothic" charset="0"/>
              </a:rPr>
              <a:t>Decreasing deadweight loss</a:t>
            </a:r>
          </a:p>
          <a:p>
            <a:pPr lvl="1"/>
            <a:r>
              <a:rPr lang="en-US" sz="2400" dirty="0">
                <a:ea typeface="MS PGothic" charset="0"/>
              </a:rPr>
              <a:t>Creates a more efficient outcome</a:t>
            </a:r>
          </a:p>
        </p:txBody>
      </p:sp>
    </p:spTree>
    <p:extLst>
      <p:ext uri="{BB962C8B-B14F-4D97-AF65-F5344CB8AC3E}">
        <p14:creationId xmlns:p14="http://schemas.microsoft.com/office/powerpoint/2010/main" val="406072433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Title 1"/>
          <p:cNvSpPr>
            <a:spLocks noGrp="1"/>
          </p:cNvSpPr>
          <p:nvPr>
            <p:ph type="title"/>
          </p:nvPr>
        </p:nvSpPr>
        <p:spPr>
          <a:xfrm>
            <a:off x="609600" y="37"/>
            <a:ext cx="10972800" cy="1527175"/>
          </a:xfrm>
        </p:spPr>
        <p:txBody>
          <a:bodyPr/>
          <a:lstStyle/>
          <a:p>
            <a:r>
              <a:rPr lang="en-US" b="1" dirty="0">
                <a:ea typeface="MS PGothic" charset="0"/>
              </a:rPr>
              <a:t>Summary</a:t>
            </a:r>
          </a:p>
        </p:txBody>
      </p:sp>
      <p:sp>
        <p:nvSpPr>
          <p:cNvPr id="68610" name="Content Placeholder 2"/>
          <p:cNvSpPr>
            <a:spLocks noGrp="1"/>
          </p:cNvSpPr>
          <p:nvPr>
            <p:ph idx="1"/>
          </p:nvPr>
        </p:nvSpPr>
        <p:spPr>
          <a:xfrm>
            <a:off x="609600" y="1712913"/>
            <a:ext cx="10972800" cy="4895850"/>
          </a:xfrm>
        </p:spPr>
        <p:txBody>
          <a:bodyPr/>
          <a:lstStyle/>
          <a:p>
            <a:r>
              <a:rPr lang="en-US" sz="3200" dirty="0">
                <a:ea typeface="MS PGothic" charset="0"/>
              </a:rPr>
              <a:t>A firm must have some market power before it can charge more than one price.</a:t>
            </a:r>
          </a:p>
          <a:p>
            <a:r>
              <a:rPr lang="en-US" sz="3200" dirty="0">
                <a:ea typeface="MS PGothic" charset="0"/>
              </a:rPr>
              <a:t>Price discrimination occurs when:</a:t>
            </a:r>
          </a:p>
          <a:p>
            <a:pPr lvl="1"/>
            <a:r>
              <a:rPr lang="en-US" sz="2800" dirty="0">
                <a:ea typeface="MS PGothic" charset="0"/>
              </a:rPr>
              <a:t>Firms have downward-sloping demand curves.</a:t>
            </a:r>
          </a:p>
          <a:p>
            <a:pPr lvl="1"/>
            <a:r>
              <a:rPr lang="en-US" sz="2800" dirty="0">
                <a:ea typeface="MS PGothic" charset="0"/>
              </a:rPr>
              <a:t>Firms can identify different groups of customers with varying price elasticities of demand.</a:t>
            </a:r>
          </a:p>
          <a:p>
            <a:pPr lvl="1"/>
            <a:r>
              <a:rPr lang="en-US" sz="2800" dirty="0">
                <a:ea typeface="MS PGothic" charset="0"/>
              </a:rPr>
              <a:t>Firms have the ability to prevent resale among their customers.</a:t>
            </a:r>
          </a:p>
        </p:txBody>
      </p:sp>
    </p:spTree>
    <p:extLst>
      <p:ext uri="{BB962C8B-B14F-4D97-AF65-F5344CB8AC3E}">
        <p14:creationId xmlns:p14="http://schemas.microsoft.com/office/powerpoint/2010/main" val="329732832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Title 1"/>
          <p:cNvSpPr>
            <a:spLocks noGrp="1"/>
          </p:cNvSpPr>
          <p:nvPr>
            <p:ph type="title"/>
          </p:nvPr>
        </p:nvSpPr>
        <p:spPr>
          <a:xfrm>
            <a:off x="609600" y="37"/>
            <a:ext cx="10972800" cy="1527175"/>
          </a:xfrm>
        </p:spPr>
        <p:txBody>
          <a:bodyPr/>
          <a:lstStyle/>
          <a:p>
            <a:r>
              <a:rPr lang="en-US" b="1" dirty="0">
                <a:ea typeface="MS PGothic" charset="0"/>
              </a:rPr>
              <a:t>Summary</a:t>
            </a:r>
          </a:p>
        </p:txBody>
      </p:sp>
      <p:sp>
        <p:nvSpPr>
          <p:cNvPr id="70658" name="Content Placeholder 2"/>
          <p:cNvSpPr>
            <a:spLocks noGrp="1"/>
          </p:cNvSpPr>
          <p:nvPr>
            <p:ph idx="1"/>
          </p:nvPr>
        </p:nvSpPr>
        <p:spPr>
          <a:xfrm>
            <a:off x="609600" y="1712913"/>
            <a:ext cx="10972800" cy="4895850"/>
          </a:xfrm>
        </p:spPr>
        <p:txBody>
          <a:bodyPr/>
          <a:lstStyle/>
          <a:p>
            <a:r>
              <a:rPr lang="en-US" dirty="0">
                <a:ea typeface="MS PGothic" charset="0"/>
              </a:rPr>
              <a:t>Under price discrimination</a:t>
            </a:r>
          </a:p>
          <a:p>
            <a:pPr lvl="1"/>
            <a:r>
              <a:rPr lang="en-US" dirty="0">
                <a:ea typeface="MS PGothic" charset="0"/>
              </a:rPr>
              <a:t>Some consumers pay a higher price</a:t>
            </a:r>
          </a:p>
          <a:p>
            <a:pPr lvl="1"/>
            <a:r>
              <a:rPr lang="en-US" dirty="0">
                <a:ea typeface="MS PGothic" charset="0"/>
              </a:rPr>
              <a:t>Others are given a discount.</a:t>
            </a:r>
          </a:p>
          <a:p>
            <a:r>
              <a:rPr lang="en-US" dirty="0">
                <a:ea typeface="MS PGothic" charset="0"/>
              </a:rPr>
              <a:t>Price discrimination</a:t>
            </a:r>
          </a:p>
          <a:p>
            <a:pPr lvl="1"/>
            <a:r>
              <a:rPr lang="en-US" dirty="0">
                <a:ea typeface="MS PGothic" charset="0"/>
              </a:rPr>
              <a:t>Is profitable for the firm.</a:t>
            </a:r>
          </a:p>
          <a:p>
            <a:pPr lvl="1"/>
            <a:r>
              <a:rPr lang="en-US" dirty="0">
                <a:ea typeface="MS PGothic" charset="0"/>
              </a:rPr>
              <a:t>Reduces deadweight loss.</a:t>
            </a:r>
          </a:p>
          <a:p>
            <a:pPr lvl="1"/>
            <a:r>
              <a:rPr lang="en-US" dirty="0">
                <a:ea typeface="MS PGothic" charset="0"/>
              </a:rPr>
              <a:t>Helps to restore a higher output level.</a:t>
            </a:r>
          </a:p>
        </p:txBody>
      </p:sp>
    </p:spTree>
    <p:extLst>
      <p:ext uri="{BB962C8B-B14F-4D97-AF65-F5344CB8AC3E}">
        <p14:creationId xmlns:p14="http://schemas.microsoft.com/office/powerpoint/2010/main" val="211561998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Title 1"/>
          <p:cNvSpPr>
            <a:spLocks noGrp="1"/>
          </p:cNvSpPr>
          <p:nvPr>
            <p:ph type="title" idx="4294967295"/>
          </p:nvPr>
        </p:nvSpPr>
        <p:spPr>
          <a:xfrm>
            <a:off x="364067" y="35626"/>
            <a:ext cx="10972800" cy="1527175"/>
          </a:xfrm>
        </p:spPr>
        <p:txBody>
          <a:bodyPr/>
          <a:lstStyle/>
          <a:p>
            <a:pPr algn="l" eaLnBrk="1" hangingPunct="1"/>
            <a:r>
              <a:rPr lang="en-US" b="1" dirty="0">
                <a:ea typeface="MS PGothic" charset="0"/>
              </a:rPr>
              <a:t>Practice What You Know</a:t>
            </a: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Font typeface="Arial" charset="0"/>
              <a:buNone/>
            </a:pPr>
            <a:r>
              <a:rPr lang="en-US" sz="3200" dirty="0">
                <a:ea typeface="MS PGothic" charset="0"/>
              </a:rPr>
              <a:t>Which of the following goods or services is most likely to be sold successfully by a firm at different prices?</a:t>
            </a:r>
          </a:p>
          <a:p>
            <a:pPr marL="971550" lvl="1" indent="-514350" eaLnBrk="1" hangingPunct="1">
              <a:buFont typeface="Calibri" charset="0"/>
              <a:buAutoNum type="alphaUcPeriod"/>
            </a:pPr>
            <a:r>
              <a:rPr lang="en-US" sz="2800" dirty="0">
                <a:ea typeface="MS PGothic" charset="0"/>
              </a:rPr>
              <a:t>Economics textbooks</a:t>
            </a:r>
          </a:p>
          <a:p>
            <a:pPr marL="971550" lvl="1" indent="-514350" eaLnBrk="1" hangingPunct="1">
              <a:buFont typeface="Calibri" charset="0"/>
              <a:buAutoNum type="alphaUcPeriod"/>
            </a:pPr>
            <a:r>
              <a:rPr lang="en-US" sz="2800" dirty="0">
                <a:ea typeface="MS PGothic" charset="0"/>
              </a:rPr>
              <a:t>Haircuts</a:t>
            </a:r>
          </a:p>
          <a:p>
            <a:pPr marL="971550" lvl="1" indent="-514350" eaLnBrk="1" hangingPunct="1">
              <a:buFont typeface="Calibri" charset="0"/>
              <a:buAutoNum type="alphaUcPeriod"/>
            </a:pPr>
            <a:r>
              <a:rPr lang="en-US" sz="2800" dirty="0">
                <a:ea typeface="MS PGothic" charset="0"/>
              </a:rPr>
              <a:t>Candy bars</a:t>
            </a:r>
          </a:p>
          <a:p>
            <a:pPr marL="971550" lvl="1" indent="-514350" eaLnBrk="1" hangingPunct="1">
              <a:buFont typeface="Calibri" charset="0"/>
              <a:buAutoNum type="alphaUcPeriod"/>
            </a:pPr>
            <a:r>
              <a:rPr lang="en-US" sz="2800" dirty="0">
                <a:ea typeface="MS PGothic" charset="0"/>
              </a:rPr>
              <a:t>University apparel</a:t>
            </a:r>
          </a:p>
        </p:txBody>
      </p:sp>
    </p:spTree>
    <p:extLst>
      <p:ext uri="{BB962C8B-B14F-4D97-AF65-F5344CB8AC3E}">
        <p14:creationId xmlns:p14="http://schemas.microsoft.com/office/powerpoint/2010/main" val="23733313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2" end="2"/>
                                            </p:txEl>
                                          </p:spTgt>
                                        </p:tgtEl>
                                        <p:attrNameLst>
                                          <p:attrName>style.fontStyle</p:attrName>
                                        </p:attrNameLst>
                                      </p:cBhvr>
                                      <p:to>
                                        <p:strVal val="normal"/>
                                      </p:to>
                                    </p:set>
                                    <p:set>
                                      <p:cBhvr override="childStyle">
                                        <p:cTn id="7" dur="indefinite"/>
                                        <p:tgtEl>
                                          <p:spTgt spid="53251">
                                            <p:txEl>
                                              <p:pRg st="2" end="2"/>
                                            </p:txEl>
                                          </p:spTgt>
                                        </p:tgtEl>
                                        <p:attrNameLst>
                                          <p:attrName>style.fontWeight</p:attrName>
                                        </p:attrNameLst>
                                      </p:cBhvr>
                                      <p:to>
                                        <p:strVal val="bold"/>
                                      </p:to>
                                    </p:set>
                                    <p:set>
                                      <p:cBhvr override="childStyle">
                                        <p:cTn id="8" dur="indefinite"/>
                                        <p:tgtEl>
                                          <p:spTgt spid="53251">
                                            <p:txEl>
                                              <p:pRg st="2" end="2"/>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2" end="2"/>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Title 1"/>
          <p:cNvSpPr>
            <a:spLocks noGrp="1"/>
          </p:cNvSpPr>
          <p:nvPr>
            <p:ph type="title" idx="4294967295"/>
          </p:nvPr>
        </p:nvSpPr>
        <p:spPr>
          <a:xfrm>
            <a:off x="364067" y="0"/>
            <a:ext cx="10972800" cy="1527175"/>
          </a:xfrm>
        </p:spPr>
        <p:txBody>
          <a:bodyPr/>
          <a:lstStyle/>
          <a:p>
            <a:pPr algn="l" eaLnBrk="1" hangingPunct="1"/>
            <a:r>
              <a:rPr lang="en-US" b="1" dirty="0">
                <a:ea typeface="MS PGothic" charset="0"/>
              </a:rPr>
              <a:t>Practice What You Know</a:t>
            </a: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None/>
            </a:pPr>
            <a:r>
              <a:rPr lang="en-US" sz="3200" dirty="0">
                <a:ea typeface="MS PGothic" charset="0"/>
              </a:rPr>
              <a:t>Dirk buys chicken nuggets. Lee buys chicken parmesan.  The two men pay two different prices for these goods. This is an example of ______.</a:t>
            </a:r>
          </a:p>
          <a:p>
            <a:pPr marL="971550" lvl="1" indent="-514350" eaLnBrk="1" hangingPunct="1">
              <a:buFont typeface="Calibri" charset="0"/>
              <a:buAutoNum type="alphaUcPeriod"/>
            </a:pPr>
            <a:r>
              <a:rPr lang="en-US" sz="2800" dirty="0">
                <a:ea typeface="MS PGothic" charset="0"/>
              </a:rPr>
              <a:t>demand shifting</a:t>
            </a:r>
          </a:p>
          <a:p>
            <a:pPr marL="971550" lvl="1" indent="-514350" eaLnBrk="1" hangingPunct="1">
              <a:buFont typeface="Calibri" charset="0"/>
              <a:buAutoNum type="alphaUcPeriod"/>
            </a:pPr>
            <a:r>
              <a:rPr lang="en-US" sz="2800" dirty="0">
                <a:ea typeface="MS PGothic" charset="0"/>
              </a:rPr>
              <a:t>inelastic demand</a:t>
            </a:r>
          </a:p>
          <a:p>
            <a:pPr marL="971550" lvl="1" indent="-514350" eaLnBrk="1" hangingPunct="1">
              <a:buFont typeface="Calibri" charset="0"/>
              <a:buAutoNum type="alphaUcPeriod"/>
            </a:pPr>
            <a:r>
              <a:rPr lang="en-US" sz="2800" dirty="0">
                <a:ea typeface="MS PGothic" charset="0"/>
              </a:rPr>
              <a:t>price discrimination</a:t>
            </a:r>
          </a:p>
          <a:p>
            <a:pPr marL="971550" lvl="1" indent="-514350" eaLnBrk="1" hangingPunct="1">
              <a:buFont typeface="Calibri" charset="0"/>
              <a:buAutoNum type="alphaUcPeriod"/>
            </a:pPr>
            <a:r>
              <a:rPr lang="en-US" sz="2800" dirty="0">
                <a:ea typeface="MS PGothic" charset="0"/>
              </a:rPr>
              <a:t>none of the above</a:t>
            </a:r>
          </a:p>
        </p:txBody>
      </p:sp>
    </p:spTree>
    <p:extLst>
      <p:ext uri="{BB962C8B-B14F-4D97-AF65-F5344CB8AC3E}">
        <p14:creationId xmlns:p14="http://schemas.microsoft.com/office/powerpoint/2010/main" val="157298974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4" end="4"/>
                                            </p:txEl>
                                          </p:spTgt>
                                        </p:tgtEl>
                                        <p:attrNameLst>
                                          <p:attrName>style.fontStyle</p:attrName>
                                        </p:attrNameLst>
                                      </p:cBhvr>
                                      <p:to>
                                        <p:strVal val="normal"/>
                                      </p:to>
                                    </p:set>
                                    <p:set>
                                      <p:cBhvr override="childStyle">
                                        <p:cTn id="7" dur="indefinite"/>
                                        <p:tgtEl>
                                          <p:spTgt spid="53251">
                                            <p:txEl>
                                              <p:pRg st="4" end="4"/>
                                            </p:txEl>
                                          </p:spTgt>
                                        </p:tgtEl>
                                        <p:attrNameLst>
                                          <p:attrName>style.fontWeight</p:attrName>
                                        </p:attrNameLst>
                                      </p:cBhvr>
                                      <p:to>
                                        <p:strVal val="bold"/>
                                      </p:to>
                                    </p:set>
                                    <p:set>
                                      <p:cBhvr override="childStyle">
                                        <p:cTn id="8" dur="indefinite"/>
                                        <p:tgtEl>
                                          <p:spTgt spid="53251">
                                            <p:txEl>
                                              <p:pRg st="4" end="4"/>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4" end="4"/>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Title 1"/>
          <p:cNvSpPr>
            <a:spLocks noGrp="1"/>
          </p:cNvSpPr>
          <p:nvPr>
            <p:ph type="title" idx="4294967295"/>
          </p:nvPr>
        </p:nvSpPr>
        <p:spPr>
          <a:xfrm>
            <a:off x="364067" y="23751"/>
            <a:ext cx="10972800" cy="1527175"/>
          </a:xfrm>
        </p:spPr>
        <p:txBody>
          <a:bodyPr/>
          <a:lstStyle/>
          <a:p>
            <a:pPr algn="l" eaLnBrk="1" hangingPunct="1"/>
            <a:r>
              <a:rPr lang="en-US" b="1" dirty="0">
                <a:ea typeface="MS PGothic" charset="0"/>
              </a:rPr>
              <a:t>Practice What You Know</a:t>
            </a: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Font typeface="Arial" charset="0"/>
              <a:buNone/>
            </a:pPr>
            <a:r>
              <a:rPr lang="en-US" sz="3200" dirty="0">
                <a:ea typeface="MS PGothic" charset="0"/>
              </a:rPr>
              <a:t>A general rule for price discriminating with two consumers groups is to charge a ______ price to the inelastic group and to charge a ______ price to the elastic group.</a:t>
            </a:r>
            <a:endParaRPr lang="en-US" sz="2800" dirty="0">
              <a:ea typeface="MS PGothic" charset="0"/>
            </a:endParaRPr>
          </a:p>
          <a:p>
            <a:pPr marL="971550" lvl="1" indent="-514350" eaLnBrk="1" hangingPunct="1">
              <a:buFont typeface="Calibri" charset="0"/>
              <a:buAutoNum type="alphaUcPeriod"/>
            </a:pPr>
            <a:r>
              <a:rPr lang="en-US" sz="2800" dirty="0">
                <a:ea typeface="MS PGothic" charset="0"/>
              </a:rPr>
              <a:t>high; low</a:t>
            </a:r>
          </a:p>
          <a:p>
            <a:pPr marL="971550" lvl="1" indent="-514350" eaLnBrk="1" hangingPunct="1">
              <a:buFont typeface="Calibri" charset="0"/>
              <a:buAutoNum type="alphaUcPeriod"/>
            </a:pPr>
            <a:r>
              <a:rPr lang="en-US" sz="2800" dirty="0">
                <a:ea typeface="MS PGothic" charset="0"/>
              </a:rPr>
              <a:t>low; high</a:t>
            </a:r>
          </a:p>
          <a:p>
            <a:pPr marL="971550" lvl="1" indent="-514350" eaLnBrk="1" hangingPunct="1">
              <a:buFont typeface="Calibri" charset="0"/>
              <a:buAutoNum type="alphaUcPeriod"/>
            </a:pPr>
            <a:r>
              <a:rPr lang="en-US" sz="2800" dirty="0">
                <a:ea typeface="MS PGothic" charset="0"/>
              </a:rPr>
              <a:t>positive; negative</a:t>
            </a:r>
          </a:p>
          <a:p>
            <a:pPr marL="971550" lvl="1" indent="-514350" eaLnBrk="1" hangingPunct="1">
              <a:buFont typeface="Calibri" charset="0"/>
              <a:buAutoNum type="alphaUcPeriod"/>
            </a:pPr>
            <a:r>
              <a:rPr lang="en-US" sz="2800" dirty="0">
                <a:ea typeface="MS PGothic" charset="0"/>
              </a:rPr>
              <a:t>negative; positive</a:t>
            </a:r>
          </a:p>
        </p:txBody>
      </p:sp>
    </p:spTree>
    <p:extLst>
      <p:ext uri="{BB962C8B-B14F-4D97-AF65-F5344CB8AC3E}">
        <p14:creationId xmlns:p14="http://schemas.microsoft.com/office/powerpoint/2010/main" val="179678672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1" end="1"/>
                                            </p:txEl>
                                          </p:spTgt>
                                        </p:tgtEl>
                                        <p:attrNameLst>
                                          <p:attrName>style.fontStyle</p:attrName>
                                        </p:attrNameLst>
                                      </p:cBhvr>
                                      <p:to>
                                        <p:strVal val="normal"/>
                                      </p:to>
                                    </p:set>
                                    <p:set>
                                      <p:cBhvr override="childStyle">
                                        <p:cTn id="7" dur="indefinite"/>
                                        <p:tgtEl>
                                          <p:spTgt spid="53251">
                                            <p:txEl>
                                              <p:pRg st="1" end="1"/>
                                            </p:txEl>
                                          </p:spTgt>
                                        </p:tgtEl>
                                        <p:attrNameLst>
                                          <p:attrName>style.fontWeight</p:attrName>
                                        </p:attrNameLst>
                                      </p:cBhvr>
                                      <p:to>
                                        <p:strVal val="bold"/>
                                      </p:to>
                                    </p:set>
                                    <p:set>
                                      <p:cBhvr override="childStyle">
                                        <p:cTn id="8" dur="indefinite"/>
                                        <p:tgtEl>
                                          <p:spTgt spid="53251">
                                            <p:txEl>
                                              <p:pRg st="1" end="1"/>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1" end="1"/>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Title 1"/>
          <p:cNvSpPr>
            <a:spLocks noGrp="1"/>
          </p:cNvSpPr>
          <p:nvPr>
            <p:ph type="title" idx="4294967295"/>
          </p:nvPr>
        </p:nvSpPr>
        <p:spPr>
          <a:xfrm>
            <a:off x="364067" y="0"/>
            <a:ext cx="10972800" cy="1527175"/>
          </a:xfrm>
        </p:spPr>
        <p:txBody>
          <a:bodyPr/>
          <a:lstStyle/>
          <a:p>
            <a:pPr algn="l" eaLnBrk="1" hangingPunct="1"/>
            <a:r>
              <a:rPr lang="en-US" b="1" dirty="0">
                <a:ea typeface="MS PGothic" charset="0"/>
              </a:rPr>
              <a:t>Practice What You Know</a:t>
            </a: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Font typeface="Arial" charset="0"/>
              <a:buNone/>
            </a:pPr>
            <a:r>
              <a:rPr lang="en-US" sz="3200" dirty="0">
                <a:ea typeface="MS PGothic" charset="0"/>
              </a:rPr>
              <a:t>What market and pricing structure has the least amount of consumer surplus?</a:t>
            </a:r>
          </a:p>
          <a:p>
            <a:pPr marL="971550" lvl="1" indent="-514350" eaLnBrk="1" hangingPunct="1">
              <a:buFont typeface="Calibri" charset="0"/>
              <a:buAutoNum type="alphaUcPeriod"/>
            </a:pPr>
            <a:r>
              <a:rPr lang="en-US" sz="2800" dirty="0">
                <a:ea typeface="MS PGothic" charset="0"/>
              </a:rPr>
              <a:t>Perfect competition</a:t>
            </a:r>
          </a:p>
          <a:p>
            <a:pPr marL="971550" lvl="1" indent="-514350" eaLnBrk="1" hangingPunct="1">
              <a:buFont typeface="Calibri" charset="0"/>
              <a:buAutoNum type="alphaUcPeriod"/>
            </a:pPr>
            <a:r>
              <a:rPr lang="en-US" sz="2800" dirty="0">
                <a:ea typeface="MS PGothic" charset="0"/>
              </a:rPr>
              <a:t>Pure monopoly (single price)</a:t>
            </a:r>
          </a:p>
          <a:p>
            <a:pPr marL="971550" lvl="1" indent="-514350" eaLnBrk="1" hangingPunct="1">
              <a:buFont typeface="Calibri" charset="0"/>
              <a:buAutoNum type="alphaUcPeriod"/>
            </a:pPr>
            <a:r>
              <a:rPr lang="en-US" sz="2800" dirty="0">
                <a:ea typeface="MS PGothic" charset="0"/>
              </a:rPr>
              <a:t>A price discriminating monopoly that charges two different prices</a:t>
            </a:r>
          </a:p>
          <a:p>
            <a:pPr marL="971550" lvl="1" indent="-514350" eaLnBrk="1" hangingPunct="1">
              <a:buFont typeface="Calibri" charset="0"/>
              <a:buAutoNum type="alphaUcPeriod"/>
            </a:pPr>
            <a:r>
              <a:rPr lang="en-US" sz="2800" dirty="0">
                <a:ea typeface="MS PGothic" charset="0"/>
              </a:rPr>
              <a:t>A monopolist that engages in perfect price discrimination</a:t>
            </a:r>
          </a:p>
        </p:txBody>
      </p:sp>
    </p:spTree>
    <p:extLst>
      <p:ext uri="{BB962C8B-B14F-4D97-AF65-F5344CB8AC3E}">
        <p14:creationId xmlns:p14="http://schemas.microsoft.com/office/powerpoint/2010/main" val="11933018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4" end="4"/>
                                            </p:txEl>
                                          </p:spTgt>
                                        </p:tgtEl>
                                        <p:attrNameLst>
                                          <p:attrName>style.fontStyle</p:attrName>
                                        </p:attrNameLst>
                                      </p:cBhvr>
                                      <p:to>
                                        <p:strVal val="normal"/>
                                      </p:to>
                                    </p:set>
                                    <p:set>
                                      <p:cBhvr override="childStyle">
                                        <p:cTn id="7" dur="indefinite"/>
                                        <p:tgtEl>
                                          <p:spTgt spid="53251">
                                            <p:txEl>
                                              <p:pRg st="4" end="4"/>
                                            </p:txEl>
                                          </p:spTgt>
                                        </p:tgtEl>
                                        <p:attrNameLst>
                                          <p:attrName>style.fontWeight</p:attrName>
                                        </p:attrNameLst>
                                      </p:cBhvr>
                                      <p:to>
                                        <p:strVal val="bold"/>
                                      </p:to>
                                    </p:set>
                                    <p:set>
                                      <p:cBhvr override="childStyle">
                                        <p:cTn id="8" dur="indefinite"/>
                                        <p:tgtEl>
                                          <p:spTgt spid="53251">
                                            <p:txEl>
                                              <p:pRg st="4" end="4"/>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4" end="4"/>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Title 1"/>
          <p:cNvSpPr>
            <a:spLocks noGrp="1"/>
          </p:cNvSpPr>
          <p:nvPr>
            <p:ph type="title" idx="4294967295"/>
          </p:nvPr>
        </p:nvSpPr>
        <p:spPr>
          <a:xfrm>
            <a:off x="364067" y="11875"/>
            <a:ext cx="10972800" cy="1527175"/>
          </a:xfrm>
        </p:spPr>
        <p:txBody>
          <a:bodyPr/>
          <a:lstStyle/>
          <a:p>
            <a:pPr algn="l" eaLnBrk="1" hangingPunct="1"/>
            <a:r>
              <a:rPr lang="en-US" b="1" dirty="0">
                <a:ea typeface="MS PGothic" charset="0"/>
              </a:rPr>
              <a:t>Practice What You Know</a:t>
            </a: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Font typeface="Arial" charset="0"/>
              <a:buNone/>
            </a:pPr>
            <a:r>
              <a:rPr lang="en-US" sz="3200" dirty="0">
                <a:ea typeface="MS PGothic" charset="0"/>
              </a:rPr>
              <a:t>Why might one consumer group (A) have a more elastic demand (and be more price sensitive) than another group (B) of consumers?</a:t>
            </a:r>
          </a:p>
          <a:p>
            <a:pPr marL="971550" lvl="1" indent="-514350" eaLnBrk="1" hangingPunct="1">
              <a:buFont typeface="Calibri" charset="0"/>
              <a:buAutoNum type="alphaUcPeriod"/>
            </a:pPr>
            <a:r>
              <a:rPr lang="en-US" sz="2800" dirty="0">
                <a:ea typeface="MS PGothic" charset="0"/>
              </a:rPr>
              <a:t>Group (A) may have less income.</a:t>
            </a:r>
          </a:p>
          <a:p>
            <a:pPr marL="971550" lvl="1" indent="-514350" eaLnBrk="1" hangingPunct="1">
              <a:buFont typeface="Calibri" charset="0"/>
              <a:buAutoNum type="alphaUcPeriod"/>
            </a:pPr>
            <a:r>
              <a:rPr lang="en-US" sz="2800" dirty="0">
                <a:ea typeface="MS PGothic" charset="0"/>
              </a:rPr>
              <a:t>Group (A) may have lower tastes and preferences for the good.</a:t>
            </a:r>
          </a:p>
          <a:p>
            <a:pPr marL="971550" lvl="1" indent="-514350" eaLnBrk="1" hangingPunct="1">
              <a:buFont typeface="Calibri" charset="0"/>
              <a:buAutoNum type="alphaUcPeriod"/>
            </a:pPr>
            <a:r>
              <a:rPr lang="en-US" sz="2800" dirty="0">
                <a:ea typeface="MS PGothic" charset="0"/>
              </a:rPr>
              <a:t>Both of the above could be true.</a:t>
            </a:r>
          </a:p>
          <a:p>
            <a:pPr marL="971550" lvl="1" indent="-514350" eaLnBrk="1" hangingPunct="1">
              <a:buFont typeface="Calibri" charset="0"/>
              <a:buAutoNum type="alphaUcPeriod"/>
            </a:pPr>
            <a:r>
              <a:rPr lang="en-US" sz="2800" dirty="0">
                <a:ea typeface="MS PGothic" charset="0"/>
              </a:rPr>
              <a:t>None of the above</a:t>
            </a:r>
          </a:p>
        </p:txBody>
      </p:sp>
    </p:spTree>
    <p:extLst>
      <p:ext uri="{BB962C8B-B14F-4D97-AF65-F5344CB8AC3E}">
        <p14:creationId xmlns:p14="http://schemas.microsoft.com/office/powerpoint/2010/main" val="28443156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Sources</a:t>
            </a:r>
          </a:p>
        </p:txBody>
      </p:sp>
      <p:sp>
        <p:nvSpPr>
          <p:cNvPr id="4" name="Content Placeholder 3"/>
          <p:cNvSpPr>
            <a:spLocks noGrp="1"/>
          </p:cNvSpPr>
          <p:nvPr>
            <p:ph idx="1"/>
          </p:nvPr>
        </p:nvSpPr>
        <p:spPr/>
        <p:txBody>
          <a:bodyPr/>
          <a:lstStyle/>
          <a:p>
            <a:r>
              <a:rPr lang="en-US" dirty="0"/>
              <a:t>"Principles of Economics with </a:t>
            </a:r>
            <a:r>
              <a:rPr lang="en-US" dirty="0" err="1"/>
              <a:t>Smartwork</a:t>
            </a:r>
            <a:r>
              <a:rPr lang="en-US" dirty="0"/>
              <a:t> Access (ISBN: 978-0-26314-5), 1st Edition, 2013" by </a:t>
            </a:r>
            <a:r>
              <a:rPr lang="en-US" dirty="0" err="1"/>
              <a:t>Mateer</a:t>
            </a:r>
            <a:r>
              <a:rPr lang="en-US" dirty="0"/>
              <a:t> and Coppock</a:t>
            </a:r>
          </a:p>
          <a:p>
            <a:r>
              <a:rPr lang="en-US" dirty="0"/>
              <a:t>"Economics: Custom Edition for NCSU (ISBN: 9781937435202" by David Hyman</a:t>
            </a:r>
          </a:p>
        </p:txBody>
      </p:sp>
    </p:spTree>
    <p:extLst>
      <p:ext uri="{BB962C8B-B14F-4D97-AF65-F5344CB8AC3E}">
        <p14:creationId xmlns:p14="http://schemas.microsoft.com/office/powerpoint/2010/main" val="36622615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112887" y="40850"/>
            <a:ext cx="10972800" cy="1527175"/>
          </a:xfrm>
        </p:spPr>
        <p:txBody>
          <a:bodyPr/>
          <a:lstStyle/>
          <a:p>
            <a:r>
              <a:rPr lang="en-US" b="1" dirty="0">
                <a:ea typeface="MS PGothic" charset="0"/>
              </a:rPr>
              <a:t>Big Questions</a:t>
            </a:r>
          </a:p>
        </p:txBody>
      </p:sp>
      <p:sp>
        <p:nvSpPr>
          <p:cNvPr id="7171" name="Content Placeholder 2"/>
          <p:cNvSpPr>
            <a:spLocks noGrp="1"/>
          </p:cNvSpPr>
          <p:nvPr>
            <p:ph idx="1"/>
          </p:nvPr>
        </p:nvSpPr>
        <p:spPr>
          <a:xfrm>
            <a:off x="112892" y="1550393"/>
            <a:ext cx="11966221" cy="5613029"/>
          </a:xfrm>
        </p:spPr>
        <p:txBody>
          <a:bodyPr/>
          <a:lstStyle/>
          <a:p>
            <a:r>
              <a:rPr lang="en-US" sz="3200" dirty="0">
                <a:ea typeface="MS PGothic" charset="0"/>
              </a:rPr>
              <a:t>What is price discrimination?</a:t>
            </a:r>
          </a:p>
          <a:p>
            <a:pPr lvl="1"/>
            <a:r>
              <a:rPr lang="en-US" sz="2800" dirty="0">
                <a:ea typeface="MS PGothic" charset="0"/>
              </a:rPr>
              <a:t>Occurs when a firm sells the </a:t>
            </a:r>
            <a:r>
              <a:rPr lang="en-US" sz="2800" dirty="0">
                <a:solidFill>
                  <a:srgbClr val="FF0000"/>
                </a:solidFill>
                <a:ea typeface="MS PGothic" charset="0"/>
              </a:rPr>
              <a:t>same good at different prices to different groups of customers</a:t>
            </a:r>
            <a:r>
              <a:rPr lang="en-US" sz="2800" dirty="0">
                <a:ea typeface="MS PGothic" charset="0"/>
              </a:rPr>
              <a:t>.</a:t>
            </a:r>
            <a:endParaRPr lang="en-US" sz="2400" dirty="0">
              <a:ea typeface="MS PGothic" charset="0"/>
            </a:endParaRPr>
          </a:p>
          <a:p>
            <a:r>
              <a:rPr lang="en-US" sz="3200" dirty="0">
                <a:ea typeface="MS PGothic" charset="0"/>
              </a:rPr>
              <a:t>How is price discrimination practiced?</a:t>
            </a:r>
          </a:p>
          <a:p>
            <a:pPr lvl="1"/>
            <a:r>
              <a:rPr lang="en-US" sz="2800" dirty="0">
                <a:ea typeface="MS PGothic" charset="0"/>
              </a:rPr>
              <a:t>To practice price discrimination, </a:t>
            </a:r>
            <a:r>
              <a:rPr lang="en-US" sz="2800" dirty="0">
                <a:solidFill>
                  <a:srgbClr val="FF0000"/>
                </a:solidFill>
                <a:ea typeface="MS PGothic" charset="0"/>
              </a:rPr>
              <a:t>a firm must be a price maker</a:t>
            </a:r>
            <a:r>
              <a:rPr lang="en-US" sz="2800" dirty="0">
                <a:ea typeface="MS PGothic" charset="0"/>
              </a:rPr>
              <a:t>.</a:t>
            </a:r>
          </a:p>
          <a:p>
            <a:pPr lvl="2"/>
            <a:r>
              <a:rPr lang="en-US" sz="2000" dirty="0">
                <a:latin typeface="Cambria" panose="02040503050406030204" pitchFamily="18" charset="0"/>
                <a:ea typeface="MS PGothic" charset="0"/>
              </a:rPr>
              <a:t>It must have some market power before it can charge more than one price.</a:t>
            </a:r>
          </a:p>
          <a:p>
            <a:pPr lvl="2"/>
            <a:r>
              <a:rPr lang="en-US" altLang="ja-JP" sz="2000" dirty="0">
                <a:latin typeface="Cambria" panose="02040503050406030204" pitchFamily="18" charset="0"/>
                <a:ea typeface="MS PGothic" charset="0"/>
              </a:rPr>
              <a:t>A downward-sloping demand curve is indicative of market power.</a:t>
            </a:r>
            <a:endParaRPr lang="en-US" sz="2000" dirty="0">
              <a:latin typeface="Cambria" panose="02040503050406030204" pitchFamily="18" charset="0"/>
              <a:ea typeface="MS PGothic" charset="0"/>
            </a:endParaRPr>
          </a:p>
          <a:p>
            <a:pPr lvl="2"/>
            <a:r>
              <a:rPr lang="en-US" sz="2000" dirty="0">
                <a:latin typeface="Cambria" panose="02040503050406030204" pitchFamily="18" charset="0"/>
                <a:ea typeface="MS PGothic" charset="0"/>
              </a:rPr>
              <a:t>This is something you won</a:t>
            </a:r>
            <a:r>
              <a:rPr lang="en-US" altLang="ja-JP" sz="2000" dirty="0">
                <a:latin typeface="Cambria" panose="02040503050406030204" pitchFamily="18" charset="0"/>
                <a:ea typeface="MS PGothic" charset="0"/>
              </a:rPr>
              <a:t>'t see in perfectly competitive markets. </a:t>
            </a:r>
          </a:p>
          <a:p>
            <a:pPr lvl="1"/>
            <a:r>
              <a:rPr lang="en-US" sz="2800" dirty="0">
                <a:ea typeface="MS PGothic" charset="0"/>
              </a:rPr>
              <a:t>Both monopolies and non-monopoly companies use price discrimination to earn higher profits.</a:t>
            </a:r>
          </a:p>
          <a:p>
            <a:pPr lvl="2"/>
            <a:r>
              <a:rPr lang="en-US" sz="2000" dirty="0">
                <a:solidFill>
                  <a:srgbClr val="FF0000"/>
                </a:solidFill>
                <a:latin typeface="Cambria" panose="02040503050406030204" pitchFamily="18" charset="0"/>
                <a:ea typeface="MS PGothic" charset="0"/>
              </a:rPr>
              <a:t>In this course for simplicity we will use monopolistic firms to analyze the effect of price discrimination.</a:t>
            </a:r>
          </a:p>
        </p:txBody>
      </p:sp>
    </p:spTree>
    <p:extLst>
      <p:ext uri="{BB962C8B-B14F-4D97-AF65-F5344CB8AC3E}">
        <p14:creationId xmlns:p14="http://schemas.microsoft.com/office/powerpoint/2010/main" val="9225350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7171">
                                            <p:txEl>
                                              <p:pRg st="0" end="0"/>
                                            </p:txEl>
                                          </p:spTgt>
                                        </p:tgtEl>
                                        <p:attrNameLst>
                                          <p:attrName>style.visibility</p:attrName>
                                        </p:attrNameLst>
                                      </p:cBhvr>
                                      <p:to>
                                        <p:strVal val="visible"/>
                                      </p:to>
                                    </p:set>
                                    <p:animEffect transition="in" filter="barn(inVertical)">
                                      <p:cBhvr>
                                        <p:cTn id="7" dur="500"/>
                                        <p:tgtEl>
                                          <p:spTgt spid="71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171">
                                            <p:txEl>
                                              <p:pRg st="1" end="1"/>
                                            </p:txEl>
                                          </p:spTgt>
                                        </p:tgtEl>
                                        <p:attrNameLst>
                                          <p:attrName>style.visibility</p:attrName>
                                        </p:attrNameLst>
                                      </p:cBhvr>
                                      <p:to>
                                        <p:strVal val="visible"/>
                                      </p:to>
                                    </p:set>
                                    <p:animEffect transition="in" filter="barn(inVertical)">
                                      <p:cBhvr>
                                        <p:cTn id="12" dur="500"/>
                                        <p:tgtEl>
                                          <p:spTgt spid="717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7171">
                                            <p:txEl>
                                              <p:pRg st="2" end="2"/>
                                            </p:txEl>
                                          </p:spTgt>
                                        </p:tgtEl>
                                        <p:attrNameLst>
                                          <p:attrName>style.visibility</p:attrName>
                                        </p:attrNameLst>
                                      </p:cBhvr>
                                      <p:to>
                                        <p:strVal val="visible"/>
                                      </p:to>
                                    </p:set>
                                    <p:animEffect transition="in" filter="barn(inVertical)">
                                      <p:cBhvr>
                                        <p:cTn id="17" dur="500"/>
                                        <p:tgtEl>
                                          <p:spTgt spid="717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7171">
                                            <p:txEl>
                                              <p:pRg st="3" end="3"/>
                                            </p:txEl>
                                          </p:spTgt>
                                        </p:tgtEl>
                                        <p:attrNameLst>
                                          <p:attrName>style.visibility</p:attrName>
                                        </p:attrNameLst>
                                      </p:cBhvr>
                                      <p:to>
                                        <p:strVal val="visible"/>
                                      </p:to>
                                    </p:set>
                                    <p:animEffect transition="in" filter="barn(inVertical)">
                                      <p:cBhvr>
                                        <p:cTn id="22" dur="500"/>
                                        <p:tgtEl>
                                          <p:spTgt spid="717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7171">
                                            <p:txEl>
                                              <p:pRg st="4" end="4"/>
                                            </p:txEl>
                                          </p:spTgt>
                                        </p:tgtEl>
                                        <p:attrNameLst>
                                          <p:attrName>style.visibility</p:attrName>
                                        </p:attrNameLst>
                                      </p:cBhvr>
                                      <p:to>
                                        <p:strVal val="visible"/>
                                      </p:to>
                                    </p:set>
                                    <p:animEffect transition="in" filter="barn(inVertical)">
                                      <p:cBhvr>
                                        <p:cTn id="27" dur="500"/>
                                        <p:tgtEl>
                                          <p:spTgt spid="717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7171">
                                            <p:txEl>
                                              <p:pRg st="5" end="5"/>
                                            </p:txEl>
                                          </p:spTgt>
                                        </p:tgtEl>
                                        <p:attrNameLst>
                                          <p:attrName>style.visibility</p:attrName>
                                        </p:attrNameLst>
                                      </p:cBhvr>
                                      <p:to>
                                        <p:strVal val="visible"/>
                                      </p:to>
                                    </p:set>
                                    <p:animEffect transition="in" filter="barn(inVertical)">
                                      <p:cBhvr>
                                        <p:cTn id="32" dur="500"/>
                                        <p:tgtEl>
                                          <p:spTgt spid="7171">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nodeType="clickEffect">
                                  <p:stCondLst>
                                    <p:cond delay="0"/>
                                  </p:stCondLst>
                                  <p:childTnLst>
                                    <p:set>
                                      <p:cBhvr>
                                        <p:cTn id="36" dur="1" fill="hold">
                                          <p:stCondLst>
                                            <p:cond delay="0"/>
                                          </p:stCondLst>
                                        </p:cTn>
                                        <p:tgtEl>
                                          <p:spTgt spid="7171">
                                            <p:txEl>
                                              <p:pRg st="6" end="6"/>
                                            </p:txEl>
                                          </p:spTgt>
                                        </p:tgtEl>
                                        <p:attrNameLst>
                                          <p:attrName>style.visibility</p:attrName>
                                        </p:attrNameLst>
                                      </p:cBhvr>
                                      <p:to>
                                        <p:strVal val="visible"/>
                                      </p:to>
                                    </p:set>
                                    <p:animEffect transition="in" filter="barn(inVertical)">
                                      <p:cBhvr>
                                        <p:cTn id="37" dur="500"/>
                                        <p:tgtEl>
                                          <p:spTgt spid="7171">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nodeType="clickEffect">
                                  <p:stCondLst>
                                    <p:cond delay="0"/>
                                  </p:stCondLst>
                                  <p:childTnLst>
                                    <p:set>
                                      <p:cBhvr>
                                        <p:cTn id="41" dur="1" fill="hold">
                                          <p:stCondLst>
                                            <p:cond delay="0"/>
                                          </p:stCondLst>
                                        </p:cTn>
                                        <p:tgtEl>
                                          <p:spTgt spid="7171">
                                            <p:txEl>
                                              <p:pRg st="7" end="7"/>
                                            </p:txEl>
                                          </p:spTgt>
                                        </p:tgtEl>
                                        <p:attrNameLst>
                                          <p:attrName>style.visibility</p:attrName>
                                        </p:attrNameLst>
                                      </p:cBhvr>
                                      <p:to>
                                        <p:strVal val="visible"/>
                                      </p:to>
                                    </p:set>
                                    <p:animEffect transition="in" filter="barn(inVertical)">
                                      <p:cBhvr>
                                        <p:cTn id="42" dur="500"/>
                                        <p:tgtEl>
                                          <p:spTgt spid="7171">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nodeType="clickEffect">
                                  <p:stCondLst>
                                    <p:cond delay="0"/>
                                  </p:stCondLst>
                                  <p:childTnLst>
                                    <p:set>
                                      <p:cBhvr>
                                        <p:cTn id="46" dur="1" fill="hold">
                                          <p:stCondLst>
                                            <p:cond delay="0"/>
                                          </p:stCondLst>
                                        </p:cTn>
                                        <p:tgtEl>
                                          <p:spTgt spid="7171">
                                            <p:txEl>
                                              <p:pRg st="8" end="8"/>
                                            </p:txEl>
                                          </p:spTgt>
                                        </p:tgtEl>
                                        <p:attrNameLst>
                                          <p:attrName>style.visibility</p:attrName>
                                        </p:attrNameLst>
                                      </p:cBhvr>
                                      <p:to>
                                        <p:strVal val="visible"/>
                                      </p:to>
                                    </p:set>
                                    <p:animEffect transition="in" filter="barn(inVertical)">
                                      <p:cBhvr>
                                        <p:cTn id="47" dur="500"/>
                                        <p:tgtEl>
                                          <p:spTgt spid="717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p:cNvSpPr>
          <p:nvPr>
            <p:ph type="title"/>
          </p:nvPr>
        </p:nvSpPr>
        <p:spPr>
          <a:xfrm>
            <a:off x="609600" y="69"/>
            <a:ext cx="10972800" cy="1527175"/>
          </a:xfrm>
        </p:spPr>
        <p:txBody>
          <a:bodyPr/>
          <a:lstStyle/>
          <a:p>
            <a:r>
              <a:rPr lang="en-US" b="1" dirty="0">
                <a:ea typeface="MS PGothic" charset="0"/>
              </a:rPr>
              <a:t>Price Discrimination</a:t>
            </a:r>
          </a:p>
        </p:txBody>
      </p:sp>
      <p:sp>
        <p:nvSpPr>
          <p:cNvPr id="14338" name="Content Placeholder 2"/>
          <p:cNvSpPr>
            <a:spLocks noGrp="1"/>
          </p:cNvSpPr>
          <p:nvPr>
            <p:ph idx="1"/>
          </p:nvPr>
        </p:nvSpPr>
        <p:spPr>
          <a:xfrm>
            <a:off x="609600" y="1585688"/>
            <a:ext cx="10972800" cy="5385435"/>
          </a:xfrm>
        </p:spPr>
        <p:txBody>
          <a:bodyPr/>
          <a:lstStyle/>
          <a:p>
            <a:r>
              <a:rPr lang="en-US" sz="3200" dirty="0">
                <a:ea typeface="MS PGothic" charset="0"/>
              </a:rPr>
              <a:t>Question for the day:</a:t>
            </a:r>
          </a:p>
          <a:p>
            <a:pPr lvl="1"/>
            <a:r>
              <a:rPr lang="en-US" sz="2400" dirty="0">
                <a:ea typeface="MS PGothic" charset="0"/>
              </a:rPr>
              <a:t>Is price discrimination legal in the United States and in Turkey?</a:t>
            </a:r>
          </a:p>
          <a:p>
            <a:pPr lvl="2"/>
            <a:r>
              <a:rPr lang="en-US" altLang="en-US" dirty="0">
                <a:latin typeface="Cambria" panose="02040503050406030204" pitchFamily="18" charset="0"/>
              </a:rPr>
              <a:t>Generally, yes.</a:t>
            </a:r>
          </a:p>
          <a:p>
            <a:pPr lvl="2"/>
            <a:r>
              <a:rPr lang="en-US" altLang="en-US" dirty="0">
                <a:latin typeface="Cambria" panose="02040503050406030204" pitchFamily="18" charset="0"/>
              </a:rPr>
              <a:t>Clayton Act and Robinson Patman Act.</a:t>
            </a:r>
          </a:p>
          <a:p>
            <a:pPr lvl="2"/>
            <a:r>
              <a:rPr lang="en-US" altLang="en-US" dirty="0">
                <a:latin typeface="Cambria" panose="02040503050406030204" pitchFamily="18" charset="0"/>
              </a:rPr>
              <a:t>Price discrimination is illegal if there is intent to harm rivals.</a:t>
            </a:r>
            <a:endParaRPr lang="en-US" sz="1600" dirty="0">
              <a:latin typeface="Cambria" panose="02040503050406030204" pitchFamily="18" charset="0"/>
              <a:ea typeface="MS PGothic" charset="0"/>
            </a:endParaRPr>
          </a:p>
          <a:p>
            <a:r>
              <a:rPr lang="en-US" sz="3200" dirty="0">
                <a:ea typeface="MS PGothic" charset="0"/>
              </a:rPr>
              <a:t>Further questions:</a:t>
            </a:r>
          </a:p>
          <a:p>
            <a:pPr lvl="1"/>
            <a:r>
              <a:rPr lang="en-US" sz="2400" dirty="0">
                <a:ea typeface="MS PGothic" charset="0"/>
              </a:rPr>
              <a:t>Who pays in-state tuition?</a:t>
            </a:r>
          </a:p>
          <a:p>
            <a:pPr lvl="1"/>
            <a:r>
              <a:rPr lang="en-US" sz="2400" dirty="0">
                <a:ea typeface="MS PGothic" charset="0"/>
              </a:rPr>
              <a:t>Who pays out-of-state tuition?</a:t>
            </a:r>
          </a:p>
          <a:p>
            <a:pPr lvl="1"/>
            <a:r>
              <a:rPr lang="en-US" sz="2400" dirty="0">
                <a:ea typeface="MS PGothic" charset="0"/>
              </a:rPr>
              <a:t>Has anyone ever used a coupon?</a:t>
            </a:r>
          </a:p>
          <a:p>
            <a:pPr lvl="1"/>
            <a:r>
              <a:rPr lang="en-US" sz="2400" dirty="0">
                <a:ea typeface="MS PGothic" charset="0"/>
              </a:rPr>
              <a:t>Has anyone ever received a student discount?</a:t>
            </a:r>
          </a:p>
          <a:p>
            <a:pPr lvl="1"/>
            <a:r>
              <a:rPr lang="en-US" sz="2400" dirty="0">
                <a:ea typeface="MS PGothic" charset="0"/>
              </a:rPr>
              <a:t>Those are all examples of (legal) price discrimination!</a:t>
            </a:r>
          </a:p>
        </p:txBody>
      </p:sp>
    </p:spTree>
    <p:extLst>
      <p:ext uri="{BB962C8B-B14F-4D97-AF65-F5344CB8AC3E}">
        <p14:creationId xmlns:p14="http://schemas.microsoft.com/office/powerpoint/2010/main" val="36897708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p:cNvSpPr>
          <p:nvPr>
            <p:ph type="title"/>
          </p:nvPr>
        </p:nvSpPr>
        <p:spPr>
          <a:xfrm>
            <a:off x="609600" y="69"/>
            <a:ext cx="10972800" cy="1527175"/>
          </a:xfrm>
        </p:spPr>
        <p:txBody>
          <a:bodyPr/>
          <a:lstStyle/>
          <a:p>
            <a:r>
              <a:rPr lang="en-US" b="1" dirty="0">
                <a:ea typeface="MS PGothic" charset="0"/>
              </a:rPr>
              <a:t>Price Discrimination</a:t>
            </a:r>
          </a:p>
        </p:txBody>
      </p:sp>
      <p:sp>
        <p:nvSpPr>
          <p:cNvPr id="8195" name="Content Placeholder 2"/>
          <p:cNvSpPr>
            <a:spLocks noGrp="1"/>
          </p:cNvSpPr>
          <p:nvPr>
            <p:ph idx="1"/>
          </p:nvPr>
        </p:nvSpPr>
        <p:spPr>
          <a:xfrm>
            <a:off x="609600" y="1712913"/>
            <a:ext cx="10972800" cy="4895850"/>
          </a:xfrm>
        </p:spPr>
        <p:txBody>
          <a:bodyPr/>
          <a:lstStyle/>
          <a:p>
            <a:r>
              <a:rPr lang="en-US" sz="2800" dirty="0">
                <a:ea typeface="MS PGothic" charset="0"/>
              </a:rPr>
              <a:t>Tuition question:</a:t>
            </a:r>
          </a:p>
          <a:p>
            <a:pPr lvl="1"/>
            <a:r>
              <a:rPr lang="en-US" sz="2400" dirty="0">
                <a:ea typeface="MS PGothic" charset="0"/>
              </a:rPr>
              <a:t>Did you know that in-state and out-of-state tuition prices are different?</a:t>
            </a:r>
          </a:p>
          <a:p>
            <a:r>
              <a:rPr lang="en-US" sz="2800" dirty="0">
                <a:ea typeface="MS PGothic" charset="0"/>
              </a:rPr>
              <a:t>Flown before?</a:t>
            </a:r>
          </a:p>
          <a:p>
            <a:pPr lvl="1"/>
            <a:r>
              <a:rPr lang="en-US" sz="2400" dirty="0">
                <a:ea typeface="MS PGothic" charset="0"/>
              </a:rPr>
              <a:t>On a flight with 100 passengers, there may have been 100 different prices paid for the flight.</a:t>
            </a:r>
          </a:p>
          <a:p>
            <a:r>
              <a:rPr lang="en-US" sz="2800" dirty="0">
                <a:ea typeface="MS PGothic" charset="0"/>
              </a:rPr>
              <a:t>But…</a:t>
            </a:r>
          </a:p>
          <a:p>
            <a:pPr lvl="1"/>
            <a:r>
              <a:rPr lang="en-US" sz="2400" dirty="0">
                <a:ea typeface="MS PGothic" charset="0"/>
              </a:rPr>
              <a:t>There is no difference in service. There is no difference in the education students get, and all passengers on the flight still arrive at their destination.</a:t>
            </a:r>
          </a:p>
        </p:txBody>
      </p:sp>
    </p:spTree>
    <p:extLst>
      <p:ext uri="{BB962C8B-B14F-4D97-AF65-F5344CB8AC3E}">
        <p14:creationId xmlns:p14="http://schemas.microsoft.com/office/powerpoint/2010/main" val="94958386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8195">
                                            <p:txEl>
                                              <p:pRg st="1" end="1"/>
                                            </p:txEl>
                                          </p:spTgt>
                                        </p:tgtEl>
                                        <p:attrNameLst>
                                          <p:attrName>style.visibility</p:attrName>
                                        </p:attrNameLst>
                                      </p:cBhvr>
                                      <p:to>
                                        <p:strVal val="visible"/>
                                      </p:to>
                                    </p:set>
                                    <p:animEffect transition="in" filter="barn(inVertical)">
                                      <p:cBhvr>
                                        <p:cTn id="7" dur="500"/>
                                        <p:tgtEl>
                                          <p:spTgt spid="819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8195">
                                            <p:txEl>
                                              <p:pRg st="3" end="3"/>
                                            </p:txEl>
                                          </p:spTgt>
                                        </p:tgtEl>
                                        <p:attrNameLst>
                                          <p:attrName>style.visibility</p:attrName>
                                        </p:attrNameLst>
                                      </p:cBhvr>
                                      <p:to>
                                        <p:strVal val="visible"/>
                                      </p:to>
                                    </p:set>
                                    <p:animEffect transition="in" filter="barn(inVertical)">
                                      <p:cBhvr>
                                        <p:cTn id="12" dur="500"/>
                                        <p:tgtEl>
                                          <p:spTgt spid="8195">
                                            <p:txEl>
                                              <p:pRg st="3" end="3"/>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8195">
                                            <p:txEl>
                                              <p:pRg st="5" end="5"/>
                                            </p:txEl>
                                          </p:spTgt>
                                        </p:tgtEl>
                                        <p:attrNameLst>
                                          <p:attrName>style.visibility</p:attrName>
                                        </p:attrNameLst>
                                      </p:cBhvr>
                                      <p:to>
                                        <p:strVal val="visible"/>
                                      </p:to>
                                    </p:set>
                                    <p:animEffect transition="in" filter="barn(inVertical)">
                                      <p:cBhvr>
                                        <p:cTn id="17" dur="500"/>
                                        <p:tgtEl>
                                          <p:spTgt spid="819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p:cNvSpPr>
            <a:spLocks noGrp="1"/>
          </p:cNvSpPr>
          <p:nvPr>
            <p:ph type="title"/>
          </p:nvPr>
        </p:nvSpPr>
        <p:spPr>
          <a:xfrm>
            <a:off x="531221" y="0"/>
            <a:ext cx="10972800" cy="1527175"/>
          </a:xfrm>
        </p:spPr>
        <p:txBody>
          <a:bodyPr/>
          <a:lstStyle/>
          <a:p>
            <a:r>
              <a:rPr lang="en-US" b="1" dirty="0">
                <a:ea typeface="MS PGothic" charset="0"/>
              </a:rPr>
              <a:t>Examples of Price Discrimination</a:t>
            </a:r>
          </a:p>
        </p:txBody>
      </p:sp>
      <p:sp>
        <p:nvSpPr>
          <p:cNvPr id="10243" name="Content Placeholder 2"/>
          <p:cNvSpPr>
            <a:spLocks noGrp="1"/>
          </p:cNvSpPr>
          <p:nvPr>
            <p:ph idx="1"/>
          </p:nvPr>
        </p:nvSpPr>
        <p:spPr>
          <a:xfrm>
            <a:off x="531221" y="1559562"/>
            <a:ext cx="11442665" cy="5385435"/>
          </a:xfrm>
        </p:spPr>
        <p:txBody>
          <a:bodyPr/>
          <a:lstStyle/>
          <a:p>
            <a:r>
              <a:rPr lang="en-US" sz="2800" dirty="0">
                <a:ea typeface="MS PGothic" charset="0"/>
              </a:rPr>
              <a:t>Movie theater tickets, restaurant menus, college tuition, airline reservations, discounts on academic software, and coupons.</a:t>
            </a:r>
          </a:p>
          <a:p>
            <a:r>
              <a:rPr lang="en-US" sz="2800" dirty="0">
                <a:ea typeface="MS PGothic" charset="0"/>
              </a:rPr>
              <a:t>College tuition (in state, out of state)</a:t>
            </a:r>
          </a:p>
          <a:p>
            <a:r>
              <a:rPr lang="en-US" sz="2800" dirty="0">
                <a:ea typeface="MS PGothic" charset="0"/>
              </a:rPr>
              <a:t>Airline tickets</a:t>
            </a:r>
          </a:p>
          <a:p>
            <a:r>
              <a:rPr lang="en-US" sz="2800" dirty="0">
                <a:ea typeface="MS PGothic" charset="0"/>
              </a:rPr>
              <a:t>Movie matinee (weekday afternoon instead of Saturday night)</a:t>
            </a:r>
          </a:p>
          <a:p>
            <a:pPr lvl="1"/>
            <a:r>
              <a:rPr lang="en-US" sz="2400" dirty="0">
                <a:ea typeface="MS PGothic" charset="0"/>
              </a:rPr>
              <a:t>Inter-temporal price discrimination</a:t>
            </a:r>
          </a:p>
          <a:p>
            <a:r>
              <a:rPr lang="en-US" sz="2800" dirty="0">
                <a:ea typeface="MS PGothic" charset="0"/>
              </a:rPr>
              <a:t>Selected "</a:t>
            </a:r>
            <a:r>
              <a:rPr lang="en-US" altLang="ja-JP" sz="2800" dirty="0">
                <a:ea typeface="MS PGothic" charset="0"/>
              </a:rPr>
              <a:t>discounts"</a:t>
            </a:r>
          </a:p>
          <a:p>
            <a:pPr lvl="1"/>
            <a:r>
              <a:rPr lang="en-US" sz="2400" dirty="0">
                <a:ea typeface="MS PGothic" charset="0"/>
              </a:rPr>
              <a:t>Student</a:t>
            </a:r>
          </a:p>
          <a:p>
            <a:pPr lvl="1"/>
            <a:r>
              <a:rPr lang="en-US" sz="2400" dirty="0">
                <a:ea typeface="MS PGothic" charset="0"/>
              </a:rPr>
              <a:t>Senior citizen</a:t>
            </a:r>
          </a:p>
          <a:p>
            <a:pPr lvl="1"/>
            <a:r>
              <a:rPr lang="en-US" sz="2400" dirty="0">
                <a:ea typeface="MS PGothic" charset="0"/>
              </a:rPr>
              <a:t>Military</a:t>
            </a:r>
          </a:p>
          <a:p>
            <a:pPr lvl="1"/>
            <a:r>
              <a:rPr lang="en-US" sz="2400" dirty="0">
                <a:ea typeface="MS PGothic" charset="0"/>
              </a:rPr>
              <a:t>Employee</a:t>
            </a:r>
          </a:p>
        </p:txBody>
      </p:sp>
      <p:pic>
        <p:nvPicPr>
          <p:cNvPr id="10244" name="Picture 6" descr="G:\DirkTextbookN\Jpegs(All)\JpegsBatch3LateJuly\B69X5P.jpg"/>
          <p:cNvPicPr>
            <a:picLocks noChangeAspect="1" noChangeArrowheads="1"/>
          </p:cNvPicPr>
          <p:nvPr/>
        </p:nvPicPr>
        <p:blipFill>
          <a:blip r:embed="rId3">
            <a:extLst>
              <a:ext uri="{28A0092B-C50C-407E-A947-70E740481C1C}">
                <a14:useLocalDpi xmlns:a14="http://schemas.microsoft.com/office/drawing/2010/main" val="0"/>
              </a:ext>
            </a:extLst>
          </a:blip>
          <a:srcRect l="9599" t="31429" r="13055" b="7059"/>
          <a:stretch>
            <a:fillRect/>
          </a:stretch>
        </p:blipFill>
        <p:spPr bwMode="auto">
          <a:xfrm>
            <a:off x="4292635" y="4746694"/>
            <a:ext cx="3966633" cy="1579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245" name="Picture 7" descr="G:\DirkTextbookN\Jpegs(All)\JpegsBatch3LateJuly\dreamstimesmall_19783235.jpg"/>
          <p:cNvPicPr>
            <a:picLocks noChangeAspect="1" noChangeArrowheads="1"/>
          </p:cNvPicPr>
          <p:nvPr/>
        </p:nvPicPr>
        <p:blipFill>
          <a:blip r:embed="rId4">
            <a:extLst>
              <a:ext uri="{28A0092B-C50C-407E-A947-70E740481C1C}">
                <a14:useLocalDpi xmlns:a14="http://schemas.microsoft.com/office/drawing/2010/main" val="0"/>
              </a:ext>
            </a:extLst>
          </a:blip>
          <a:srcRect l="23563" t="15578" r="3616" b="23637"/>
          <a:stretch>
            <a:fillRect/>
          </a:stretch>
        </p:blipFill>
        <p:spPr bwMode="auto">
          <a:xfrm>
            <a:off x="8369300" y="4746694"/>
            <a:ext cx="3572933" cy="1592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72107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243">
                                            <p:txEl>
                                              <p:pRg st="1" end="1"/>
                                            </p:txEl>
                                          </p:spTgt>
                                        </p:tgtEl>
                                        <p:attrNameLst>
                                          <p:attrName>style.visibility</p:attrName>
                                        </p:attrNameLst>
                                      </p:cBhvr>
                                      <p:to>
                                        <p:strVal val="visible"/>
                                      </p:to>
                                    </p:set>
                                    <p:animEffect transition="in" filter="barn(inVertical)">
                                      <p:cBhvr>
                                        <p:cTn id="7" dur="500"/>
                                        <p:tgtEl>
                                          <p:spTgt spid="1024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0243">
                                            <p:txEl>
                                              <p:pRg st="0" end="0"/>
                                            </p:txEl>
                                          </p:spTgt>
                                        </p:tgtEl>
                                        <p:attrNameLst>
                                          <p:attrName>style.visibility</p:attrName>
                                        </p:attrNameLst>
                                      </p:cBhvr>
                                      <p:to>
                                        <p:strVal val="visible"/>
                                      </p:to>
                                    </p:set>
                                    <p:animEffect transition="in" filter="barn(inVertical)">
                                      <p:cBhvr>
                                        <p:cTn id="12" dur="500"/>
                                        <p:tgtEl>
                                          <p:spTgt spid="10243">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10243">
                                            <p:txEl>
                                              <p:pRg st="2" end="2"/>
                                            </p:txEl>
                                          </p:spTgt>
                                        </p:tgtEl>
                                        <p:attrNameLst>
                                          <p:attrName>style.visibility</p:attrName>
                                        </p:attrNameLst>
                                      </p:cBhvr>
                                      <p:to>
                                        <p:strVal val="visible"/>
                                      </p:to>
                                    </p:set>
                                    <p:animEffect transition="in" filter="barn(inVertical)">
                                      <p:cBhvr>
                                        <p:cTn id="17" dur="500"/>
                                        <p:tgtEl>
                                          <p:spTgt spid="1024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21" fill="hold" nodeType="clickEffect">
                                  <p:stCondLst>
                                    <p:cond delay="0"/>
                                  </p:stCondLst>
                                  <p:childTnLst>
                                    <p:set>
                                      <p:cBhvr>
                                        <p:cTn id="21" dur="1" fill="hold">
                                          <p:stCondLst>
                                            <p:cond delay="0"/>
                                          </p:stCondLst>
                                        </p:cTn>
                                        <p:tgtEl>
                                          <p:spTgt spid="10243">
                                            <p:txEl>
                                              <p:pRg st="3" end="3"/>
                                            </p:txEl>
                                          </p:spTgt>
                                        </p:tgtEl>
                                        <p:attrNameLst>
                                          <p:attrName>style.visibility</p:attrName>
                                        </p:attrNameLst>
                                      </p:cBhvr>
                                      <p:to>
                                        <p:strVal val="visible"/>
                                      </p:to>
                                    </p:set>
                                    <p:animEffect transition="in" filter="barn(inVertical)">
                                      <p:cBhvr>
                                        <p:cTn id="22" dur="500"/>
                                        <p:tgtEl>
                                          <p:spTgt spid="10243">
                                            <p:txEl>
                                              <p:pRg st="3" end="3"/>
                                            </p:txEl>
                                          </p:spTgt>
                                        </p:tgtEl>
                                      </p:cBhvr>
                                    </p:animEffect>
                                  </p:childTnLst>
                                </p:cTn>
                              </p:par>
                              <p:par>
                                <p:cTn id="23" presetID="16" presetClass="entr" presetSubtype="21" fill="hold" nodeType="withEffect">
                                  <p:stCondLst>
                                    <p:cond delay="0"/>
                                  </p:stCondLst>
                                  <p:childTnLst>
                                    <p:set>
                                      <p:cBhvr>
                                        <p:cTn id="24" dur="1" fill="hold">
                                          <p:stCondLst>
                                            <p:cond delay="0"/>
                                          </p:stCondLst>
                                        </p:cTn>
                                        <p:tgtEl>
                                          <p:spTgt spid="10243">
                                            <p:txEl>
                                              <p:pRg st="4" end="4"/>
                                            </p:txEl>
                                          </p:spTgt>
                                        </p:tgtEl>
                                        <p:attrNameLst>
                                          <p:attrName>style.visibility</p:attrName>
                                        </p:attrNameLst>
                                      </p:cBhvr>
                                      <p:to>
                                        <p:strVal val="visible"/>
                                      </p:to>
                                    </p:set>
                                    <p:animEffect transition="in" filter="barn(inVertical)">
                                      <p:cBhvr>
                                        <p:cTn id="25" dur="500"/>
                                        <p:tgtEl>
                                          <p:spTgt spid="10243">
                                            <p:txEl>
                                              <p:pRg st="4" end="4"/>
                                            </p:txEl>
                                          </p:spTgt>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16" presetClass="entr" presetSubtype="21" fill="hold" nodeType="clickEffect">
                                  <p:stCondLst>
                                    <p:cond delay="0"/>
                                  </p:stCondLst>
                                  <p:childTnLst>
                                    <p:set>
                                      <p:cBhvr>
                                        <p:cTn id="29" dur="1" fill="hold">
                                          <p:stCondLst>
                                            <p:cond delay="0"/>
                                          </p:stCondLst>
                                        </p:cTn>
                                        <p:tgtEl>
                                          <p:spTgt spid="10243">
                                            <p:txEl>
                                              <p:pRg st="5" end="5"/>
                                            </p:txEl>
                                          </p:spTgt>
                                        </p:tgtEl>
                                        <p:attrNameLst>
                                          <p:attrName>style.visibility</p:attrName>
                                        </p:attrNameLst>
                                      </p:cBhvr>
                                      <p:to>
                                        <p:strVal val="visible"/>
                                      </p:to>
                                    </p:set>
                                    <p:animEffect transition="in" filter="barn(inVertical)">
                                      <p:cBhvr>
                                        <p:cTn id="30" dur="500"/>
                                        <p:tgtEl>
                                          <p:spTgt spid="10243">
                                            <p:txEl>
                                              <p:pRg st="5" end="5"/>
                                            </p:txEl>
                                          </p:spTgt>
                                        </p:tgtEl>
                                      </p:cBhvr>
                                    </p:animEffect>
                                  </p:childTnLst>
                                </p:cTn>
                              </p:par>
                              <p:par>
                                <p:cTn id="31" presetID="16" presetClass="entr" presetSubtype="21" fill="hold" nodeType="withEffect">
                                  <p:stCondLst>
                                    <p:cond delay="0"/>
                                  </p:stCondLst>
                                  <p:childTnLst>
                                    <p:set>
                                      <p:cBhvr>
                                        <p:cTn id="32" dur="1" fill="hold">
                                          <p:stCondLst>
                                            <p:cond delay="0"/>
                                          </p:stCondLst>
                                        </p:cTn>
                                        <p:tgtEl>
                                          <p:spTgt spid="10243">
                                            <p:txEl>
                                              <p:pRg st="6" end="6"/>
                                            </p:txEl>
                                          </p:spTgt>
                                        </p:tgtEl>
                                        <p:attrNameLst>
                                          <p:attrName>style.visibility</p:attrName>
                                        </p:attrNameLst>
                                      </p:cBhvr>
                                      <p:to>
                                        <p:strVal val="visible"/>
                                      </p:to>
                                    </p:set>
                                    <p:animEffect transition="in" filter="barn(inVertical)">
                                      <p:cBhvr>
                                        <p:cTn id="33" dur="500"/>
                                        <p:tgtEl>
                                          <p:spTgt spid="10243">
                                            <p:txEl>
                                              <p:pRg st="6" end="6"/>
                                            </p:txEl>
                                          </p:spTgt>
                                        </p:tgtEl>
                                      </p:cBhvr>
                                    </p:animEffect>
                                  </p:childTnLst>
                                </p:cTn>
                              </p:par>
                              <p:par>
                                <p:cTn id="34" presetID="16" presetClass="entr" presetSubtype="21" fill="hold" nodeType="withEffect">
                                  <p:stCondLst>
                                    <p:cond delay="0"/>
                                  </p:stCondLst>
                                  <p:childTnLst>
                                    <p:set>
                                      <p:cBhvr>
                                        <p:cTn id="35" dur="1" fill="hold">
                                          <p:stCondLst>
                                            <p:cond delay="0"/>
                                          </p:stCondLst>
                                        </p:cTn>
                                        <p:tgtEl>
                                          <p:spTgt spid="10243">
                                            <p:txEl>
                                              <p:pRg st="7" end="7"/>
                                            </p:txEl>
                                          </p:spTgt>
                                        </p:tgtEl>
                                        <p:attrNameLst>
                                          <p:attrName>style.visibility</p:attrName>
                                        </p:attrNameLst>
                                      </p:cBhvr>
                                      <p:to>
                                        <p:strVal val="visible"/>
                                      </p:to>
                                    </p:set>
                                    <p:animEffect transition="in" filter="barn(inVertical)">
                                      <p:cBhvr>
                                        <p:cTn id="36" dur="500"/>
                                        <p:tgtEl>
                                          <p:spTgt spid="10243">
                                            <p:txEl>
                                              <p:pRg st="7" end="7"/>
                                            </p:txEl>
                                          </p:spTgt>
                                        </p:tgtEl>
                                      </p:cBhvr>
                                    </p:animEffect>
                                  </p:childTnLst>
                                </p:cTn>
                              </p:par>
                              <p:par>
                                <p:cTn id="37" presetID="16" presetClass="entr" presetSubtype="21" fill="hold" nodeType="withEffect">
                                  <p:stCondLst>
                                    <p:cond delay="0"/>
                                  </p:stCondLst>
                                  <p:childTnLst>
                                    <p:set>
                                      <p:cBhvr>
                                        <p:cTn id="38" dur="1" fill="hold">
                                          <p:stCondLst>
                                            <p:cond delay="0"/>
                                          </p:stCondLst>
                                        </p:cTn>
                                        <p:tgtEl>
                                          <p:spTgt spid="10243">
                                            <p:txEl>
                                              <p:pRg st="8" end="8"/>
                                            </p:txEl>
                                          </p:spTgt>
                                        </p:tgtEl>
                                        <p:attrNameLst>
                                          <p:attrName>style.visibility</p:attrName>
                                        </p:attrNameLst>
                                      </p:cBhvr>
                                      <p:to>
                                        <p:strVal val="visible"/>
                                      </p:to>
                                    </p:set>
                                    <p:animEffect transition="in" filter="barn(inVertical)">
                                      <p:cBhvr>
                                        <p:cTn id="39" dur="500"/>
                                        <p:tgtEl>
                                          <p:spTgt spid="10243">
                                            <p:txEl>
                                              <p:pRg st="8" end="8"/>
                                            </p:txEl>
                                          </p:spTgt>
                                        </p:tgtEl>
                                      </p:cBhvr>
                                    </p:animEffect>
                                  </p:childTnLst>
                                </p:cTn>
                              </p:par>
                              <p:par>
                                <p:cTn id="40" presetID="16" presetClass="entr" presetSubtype="21" fill="hold" nodeType="withEffect">
                                  <p:stCondLst>
                                    <p:cond delay="0"/>
                                  </p:stCondLst>
                                  <p:childTnLst>
                                    <p:set>
                                      <p:cBhvr>
                                        <p:cTn id="41" dur="1" fill="hold">
                                          <p:stCondLst>
                                            <p:cond delay="0"/>
                                          </p:stCondLst>
                                        </p:cTn>
                                        <p:tgtEl>
                                          <p:spTgt spid="10243">
                                            <p:txEl>
                                              <p:pRg st="9" end="9"/>
                                            </p:txEl>
                                          </p:spTgt>
                                        </p:tgtEl>
                                        <p:attrNameLst>
                                          <p:attrName>style.visibility</p:attrName>
                                        </p:attrNameLst>
                                      </p:cBhvr>
                                      <p:to>
                                        <p:strVal val="visible"/>
                                      </p:to>
                                    </p:set>
                                    <p:animEffect transition="in" filter="barn(inVertical)">
                                      <p:cBhvr>
                                        <p:cTn id="42" dur="500"/>
                                        <p:tgtEl>
                                          <p:spTgt spid="10243">
                                            <p:txEl>
                                              <p:pRg st="9" end="9"/>
                                            </p:txEl>
                                          </p:spTgt>
                                        </p:tgtEl>
                                      </p:cBhvr>
                                    </p:animEffect>
                                  </p:childTnLst>
                                </p:cTn>
                              </p:par>
                              <p:par>
                                <p:cTn id="43" presetID="16" presetClass="entr" presetSubtype="21" fill="hold" nodeType="withEffect">
                                  <p:stCondLst>
                                    <p:cond delay="0"/>
                                  </p:stCondLst>
                                  <p:childTnLst>
                                    <p:set>
                                      <p:cBhvr>
                                        <p:cTn id="44" dur="1" fill="hold">
                                          <p:stCondLst>
                                            <p:cond delay="0"/>
                                          </p:stCondLst>
                                        </p:cTn>
                                        <p:tgtEl>
                                          <p:spTgt spid="10244"/>
                                        </p:tgtEl>
                                        <p:attrNameLst>
                                          <p:attrName>style.visibility</p:attrName>
                                        </p:attrNameLst>
                                      </p:cBhvr>
                                      <p:to>
                                        <p:strVal val="visible"/>
                                      </p:to>
                                    </p:set>
                                    <p:animEffect transition="in" filter="barn(inVertical)">
                                      <p:cBhvr>
                                        <p:cTn id="45" dur="500"/>
                                        <p:tgtEl>
                                          <p:spTgt spid="10244"/>
                                        </p:tgtEl>
                                      </p:cBhvr>
                                    </p:animEffect>
                                  </p:childTnLst>
                                </p:cTn>
                              </p:par>
                              <p:par>
                                <p:cTn id="46" presetID="16" presetClass="entr" presetSubtype="21" fill="hold" nodeType="withEffect">
                                  <p:stCondLst>
                                    <p:cond delay="0"/>
                                  </p:stCondLst>
                                  <p:childTnLst>
                                    <p:set>
                                      <p:cBhvr>
                                        <p:cTn id="47" dur="1" fill="hold">
                                          <p:stCondLst>
                                            <p:cond delay="0"/>
                                          </p:stCondLst>
                                        </p:cTn>
                                        <p:tgtEl>
                                          <p:spTgt spid="10245"/>
                                        </p:tgtEl>
                                        <p:attrNameLst>
                                          <p:attrName>style.visibility</p:attrName>
                                        </p:attrNameLst>
                                      </p:cBhvr>
                                      <p:to>
                                        <p:strVal val="visible"/>
                                      </p:to>
                                    </p:set>
                                    <p:animEffect transition="in" filter="barn(inVertical)">
                                      <p:cBhvr>
                                        <p:cTn id="48" dur="500"/>
                                        <p:tgtEl>
                                          <p:spTgt spid="102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3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11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12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13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14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4.xml><?xml version="1.0" encoding="utf-8"?>
<a:theme xmlns:a="http://schemas.openxmlformats.org/drawingml/2006/main" name="1_Office Theme">
  <a:themeElements>
    <a:clrScheme name="Custom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60E6FF"/>
      </a:hlink>
      <a:folHlink>
        <a:srgbClr val="91EE1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4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7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6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8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9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10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4790</TotalTime>
  <Words>6169</Words>
  <Application>Microsoft Macintosh PowerPoint</Application>
  <PresentationFormat>Widescreen</PresentationFormat>
  <Paragraphs>631</Paragraphs>
  <Slides>59</Slides>
  <Notes>48</Notes>
  <HiddenSlides>0</HiddenSlides>
  <MMClips>0</MMClips>
  <ScaleCrop>false</ScaleCrop>
  <HeadingPairs>
    <vt:vector size="6" baseType="variant">
      <vt:variant>
        <vt:lpstr>Fonts Used</vt:lpstr>
      </vt:variant>
      <vt:variant>
        <vt:i4>5</vt:i4>
      </vt:variant>
      <vt:variant>
        <vt:lpstr>Theme</vt:lpstr>
      </vt:variant>
      <vt:variant>
        <vt:i4>14</vt:i4>
      </vt:variant>
      <vt:variant>
        <vt:lpstr>Slide Titles</vt:lpstr>
      </vt:variant>
      <vt:variant>
        <vt:i4>59</vt:i4>
      </vt:variant>
    </vt:vector>
  </HeadingPairs>
  <TitlesOfParts>
    <vt:vector size="78" baseType="lpstr">
      <vt:lpstr>Arial</vt:lpstr>
      <vt:lpstr>Calibri</vt:lpstr>
      <vt:lpstr>Cambria</vt:lpstr>
      <vt:lpstr>Helvetica Neue</vt:lpstr>
      <vt:lpstr>Wingdings</vt:lpstr>
      <vt:lpstr>3_Office Theme</vt:lpstr>
      <vt:lpstr>5_Office Theme</vt:lpstr>
      <vt:lpstr>4_Office Theme</vt:lpstr>
      <vt:lpstr>7_Office Theme</vt:lpstr>
      <vt:lpstr>6_Office Theme</vt:lpstr>
      <vt:lpstr>8_Office Theme</vt:lpstr>
      <vt:lpstr>9_Office Theme</vt:lpstr>
      <vt:lpstr>10_Office Theme</vt:lpstr>
      <vt:lpstr>Office Theme</vt:lpstr>
      <vt:lpstr>11_Office Theme</vt:lpstr>
      <vt:lpstr>12_Office Theme</vt:lpstr>
      <vt:lpstr>13_Office Theme</vt:lpstr>
      <vt:lpstr>14_Office Theme</vt:lpstr>
      <vt:lpstr>1_Office Theme</vt:lpstr>
      <vt:lpstr>Economics I</vt:lpstr>
      <vt:lpstr>Topics of Week #9</vt:lpstr>
      <vt:lpstr>Previously</vt:lpstr>
      <vt:lpstr>PowerPoint Presentation</vt:lpstr>
      <vt:lpstr>Economics in Ally Bank Commercial</vt:lpstr>
      <vt:lpstr>Big Questions</vt:lpstr>
      <vt:lpstr>Price Discrimination</vt:lpstr>
      <vt:lpstr>Price Discrimination</vt:lpstr>
      <vt:lpstr>Examples of Price Discrimination</vt:lpstr>
      <vt:lpstr>A Strange Example of Price Discrimination</vt:lpstr>
      <vt:lpstr>Price Discrimination Gone Wrong</vt:lpstr>
      <vt:lpstr>Price Discrimination</vt:lpstr>
      <vt:lpstr>Importance of Price Discrimination</vt:lpstr>
      <vt:lpstr>PowerPoint Presentation</vt:lpstr>
      <vt:lpstr>PowerPoint Presentation</vt:lpstr>
      <vt:lpstr>Conditions for Price Discrimination</vt:lpstr>
      <vt:lpstr>Distinguishing Groups of Buyers</vt:lpstr>
      <vt:lpstr>Now Playing: Economics!</vt:lpstr>
      <vt:lpstr>Now Playing: Economics!</vt:lpstr>
      <vt:lpstr>Preventing Resale</vt:lpstr>
      <vt:lpstr>Example of Arbitrage</vt:lpstr>
      <vt:lpstr>One Price versus Price Discrimination Third-Degree Price Discrimination</vt:lpstr>
      <vt:lpstr>Graph Summary</vt:lpstr>
      <vt:lpstr>First-Degree (Perfect) Price Discrimination</vt:lpstr>
      <vt:lpstr>Airline Itinerary Prices</vt:lpstr>
      <vt:lpstr>First-Degree (Perfect) Price Discrimination</vt:lpstr>
      <vt:lpstr>Comparing Market Structures</vt:lpstr>
      <vt:lpstr>The Welfare Effects of Price Discrimination</vt:lpstr>
      <vt:lpstr>Economics in Extreme Couponing</vt:lpstr>
      <vt:lpstr>Class Activity: Think-Pair-Share: Welfare Analysis</vt:lpstr>
      <vt:lpstr>Class Activity: Think-Pair-Share: Welfare Analysis</vt:lpstr>
      <vt:lpstr>Class Activity: Think-Pair-Share: Welfare Analysis</vt:lpstr>
      <vt:lpstr>PowerPoint Presentation</vt:lpstr>
      <vt:lpstr>PowerPoint Presentation</vt:lpstr>
      <vt:lpstr>PowerPoint Presentation</vt:lpstr>
      <vt:lpstr>PowerPoint Presentation</vt:lpstr>
      <vt:lpstr>PowerPoint Presentation</vt:lpstr>
      <vt:lpstr>Price Discrimination at the Movies</vt:lpstr>
      <vt:lpstr>Price Discrimination at the Movies</vt:lpstr>
      <vt:lpstr>Price Discrimination on Campus</vt:lpstr>
      <vt:lpstr>Price Discrimination on Campus</vt:lpstr>
      <vt:lpstr>Practice What You Know Price Discrimination</vt:lpstr>
      <vt:lpstr>Practice What You Know Price Discrimination</vt:lpstr>
      <vt:lpstr>Practice What You Know Price Discrimination</vt:lpstr>
      <vt:lpstr>Practice What You Know Price Discrimination</vt:lpstr>
      <vt:lpstr>Practice What You Know Price Discrimination</vt:lpstr>
      <vt:lpstr>Practice What You Know Price Discrimination</vt:lpstr>
      <vt:lpstr>Practice What You Know Price Discrimination</vt:lpstr>
      <vt:lpstr>Practice What You Know Price Discrimination</vt:lpstr>
      <vt:lpstr>Practice What You Know Price Discrimination</vt:lpstr>
      <vt:lpstr>Conclusion</vt:lpstr>
      <vt:lpstr>Summary</vt:lpstr>
      <vt:lpstr>Summary</vt:lpstr>
      <vt:lpstr>Practice What You Know</vt:lpstr>
      <vt:lpstr>Practice What You Know</vt:lpstr>
      <vt:lpstr>Practice What You Know</vt:lpstr>
      <vt:lpstr>Practice What You Know</vt:lpstr>
      <vt:lpstr>Practice What You Know</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of Economics EC 205 – Sections 202 and 206</dc:title>
  <dc:creator>Omer Kara</dc:creator>
  <cp:lastModifiedBy>Omer Kara</cp:lastModifiedBy>
  <cp:revision>351</cp:revision>
  <dcterms:created xsi:type="dcterms:W3CDTF">2014-08-10T22:38:12Z</dcterms:created>
  <dcterms:modified xsi:type="dcterms:W3CDTF">2019-12-30T10:45:12Z</dcterms:modified>
</cp:coreProperties>
</file>

<file path=docProps/thumbnail.jpeg>
</file>